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73" r:id="rId5"/>
    <p:sldId id="264" r:id="rId6"/>
    <p:sldId id="265" r:id="rId7"/>
    <p:sldId id="274" r:id="rId8"/>
    <p:sldId id="261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2" autoAdjust="0"/>
    <p:restoredTop sz="94707" autoAdjust="0"/>
  </p:normalViewPr>
  <p:slideViewPr>
    <p:cSldViewPr snapToGrid="0" showGuides="1">
      <p:cViewPr>
        <p:scale>
          <a:sx n="74" d="100"/>
          <a:sy n="74" d="100"/>
        </p:scale>
        <p:origin x="31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A2BAA-CACB-954D-B38E-ECDD8BDD3CC1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02951-A51C-244E-B7D0-E713522F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l:23373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AED379-3094-4E81-9D07-E0D9091D0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" r="8355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5034C-F122-42B6-B042-9F5A7018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462" y="1154481"/>
            <a:ext cx="5994573" cy="237216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latin typeface="Candara" panose="020E0502030303020204" pitchFamily="34" charset="0"/>
              </a:rPr>
              <a:t>HOPE AGAINST TRAFFICKING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568EB-594E-4D8F-AF1B-B202830B5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028" y="3933496"/>
            <a:ext cx="3893440" cy="109689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TEANA Conference</a:t>
            </a:r>
            <a:endParaRPr lang="en-US" sz="2400" dirty="0">
              <a:latin typeface="Trebuchet MS"/>
            </a:endParaRPr>
          </a:p>
          <a:p>
            <a:pPr algn="ctr"/>
            <a:r>
              <a:rPr lang="en-US" sz="2400" b="1" dirty="0">
                <a:latin typeface="Candara"/>
              </a:rPr>
              <a:t>July 14, 2018</a:t>
            </a:r>
          </a:p>
        </p:txBody>
      </p:sp>
    </p:spTree>
    <p:extLst>
      <p:ext uri="{BB962C8B-B14F-4D97-AF65-F5344CB8AC3E}">
        <p14:creationId xmlns:p14="http://schemas.microsoft.com/office/powerpoint/2010/main" val="78353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47" y="284045"/>
            <a:ext cx="8596668" cy="1320800"/>
          </a:xfrm>
        </p:spPr>
        <p:txBody>
          <a:bodyPr/>
          <a:lstStyle/>
          <a:p>
            <a:r>
              <a:rPr lang="en-US" dirty="0"/>
              <a:t>HAT’s Objectives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396764C-831E-4E39-8E32-844D4EE4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54" y="32802"/>
            <a:ext cx="2740691" cy="4426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3139" y="1169233"/>
            <a:ext cx="8747356" cy="5166029"/>
            <a:chOff x="471187" y="2998808"/>
            <a:chExt cx="8747356" cy="4480121"/>
          </a:xfrm>
        </p:grpSpPr>
        <p:sp>
          <p:nvSpPr>
            <p:cNvPr id="7" name="Chevron 6"/>
            <p:cNvSpPr/>
            <p:nvPr/>
          </p:nvSpPr>
          <p:spPr>
            <a:xfrm>
              <a:off x="1426703" y="2998808"/>
              <a:ext cx="2004637" cy="1586449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2631771" y="2998808"/>
              <a:ext cx="2004637" cy="158644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3835886" y="2998808"/>
              <a:ext cx="2004637" cy="1586449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5040953" y="2998808"/>
              <a:ext cx="2004637" cy="158644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11"/>
            <p:cNvSpPr/>
            <p:nvPr/>
          </p:nvSpPr>
          <p:spPr>
            <a:xfrm>
              <a:off x="6245068" y="2998808"/>
              <a:ext cx="2004637" cy="1586449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40347" y="4001305"/>
              <a:ext cx="8678196" cy="3477624"/>
            </a:xfrm>
            <a:custGeom>
              <a:avLst/>
              <a:gdLst>
                <a:gd name="connsiteX0" fmla="*/ 0 w 8678196"/>
                <a:gd name="connsiteY0" fmla="*/ 0 h 3477624"/>
                <a:gd name="connsiteX1" fmla="*/ 8678196 w 8678196"/>
                <a:gd name="connsiteY1" fmla="*/ 0 h 3477624"/>
                <a:gd name="connsiteX2" fmla="*/ 8678196 w 8678196"/>
                <a:gd name="connsiteY2" fmla="*/ 3477624 h 3477624"/>
                <a:gd name="connsiteX3" fmla="*/ 0 w 8678196"/>
                <a:gd name="connsiteY3" fmla="*/ 3477624 h 3477624"/>
                <a:gd name="connsiteX4" fmla="*/ 0 w 8678196"/>
                <a:gd name="connsiteY4" fmla="*/ 0 h 34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8196" h="3477624">
                  <a:moveTo>
                    <a:pt x="0" y="0"/>
                  </a:moveTo>
                  <a:lnTo>
                    <a:pt x="8678196" y="0"/>
                  </a:lnTo>
                  <a:lnTo>
                    <a:pt x="8678196" y="3477624"/>
                  </a:lnTo>
                  <a:lnTo>
                    <a:pt x="0" y="34776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"/>
              </a:pPr>
              <a:r>
                <a:rPr lang="en-US" sz="1600" kern="1200" dirty="0">
                  <a:effectLst/>
                  <a:latin typeface="Candara" panose="020E0502030303020204" pitchFamily="34" charset="0"/>
                </a:rPr>
                <a:t>Respond to the physical, emotional and psychological needs of adult female human trafficking victims</a:t>
              </a:r>
              <a:endParaRPr lang="en-US" sz="1600" kern="1200" dirty="0">
                <a:latin typeface="Candara" panose="020E0502030303020204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"/>
              </a:pPr>
              <a:r>
                <a:rPr lang="en-US" sz="1600" kern="1200" dirty="0">
                  <a:effectLst/>
                  <a:latin typeface="Candara" panose="020E0502030303020204" pitchFamily="34" charset="0"/>
                </a:rPr>
                <a:t>Move survivors toward independent living through education, job skill development, life skills coaching, goal setting, budget development, and a matching savings program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"/>
              </a:pPr>
              <a:r>
                <a:rPr lang="en-US" sz="1600" kern="1200" dirty="0">
                  <a:effectLst/>
                  <a:latin typeface="Candara" panose="020E0502030303020204" pitchFamily="34" charset="0"/>
                </a:rPr>
                <a:t>Educate survivors of their legal rights within the criminal justice system through advocacy, referrals and accompaniment to relevant services</a:t>
              </a:r>
              <a:endParaRPr lang="en-US" sz="1600" dirty="0">
                <a:latin typeface="Candara" panose="020E0502030303020204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"/>
              </a:pPr>
              <a:r>
                <a:rPr lang="en-US" sz="1600" kern="1200" dirty="0">
                  <a:effectLst/>
                  <a:latin typeface="Candara" panose="020E0502030303020204" pitchFamily="34" charset="0"/>
                </a:rPr>
                <a:t>Create awareness and training in the surrounding communities to inform the public about how to identify trafficking victims and how they can best support their spectrum of needs as volunteers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"/>
              </a:pPr>
              <a:r>
                <a:rPr lang="en-US" sz="1600" dirty="0">
                  <a:latin typeface="Candara" panose="020E0502030303020204" pitchFamily="34" charset="0"/>
                </a:rPr>
                <a:t>Start a justice enterprise to empower the women to ear and save wages which imparts job skills ad puts into practice all of the above</a:t>
              </a:r>
              <a:endParaRPr lang="en-US" sz="16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471187" y="3648047"/>
              <a:ext cx="8566827" cy="778802"/>
            </a:xfrm>
            <a:custGeom>
              <a:avLst/>
              <a:gdLst>
                <a:gd name="connsiteX0" fmla="*/ 0 w 8566827"/>
                <a:gd name="connsiteY0" fmla="*/ 0 h 778802"/>
                <a:gd name="connsiteX1" fmla="*/ 8566827 w 8566827"/>
                <a:gd name="connsiteY1" fmla="*/ 0 h 778802"/>
                <a:gd name="connsiteX2" fmla="*/ 8566827 w 8566827"/>
                <a:gd name="connsiteY2" fmla="*/ 778802 h 778802"/>
                <a:gd name="connsiteX3" fmla="*/ 0 w 8566827"/>
                <a:gd name="connsiteY3" fmla="*/ 778802 h 778802"/>
                <a:gd name="connsiteX4" fmla="*/ 0 w 8566827"/>
                <a:gd name="connsiteY4" fmla="*/ 0 h 77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827" h="778802">
                  <a:moveTo>
                    <a:pt x="0" y="0"/>
                  </a:moveTo>
                  <a:lnTo>
                    <a:pt x="8566827" y="0"/>
                  </a:lnTo>
                  <a:lnTo>
                    <a:pt x="8566827" y="778802"/>
                  </a:lnTo>
                  <a:lnTo>
                    <a:pt x="0" y="7788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latin typeface="Candara" panose="020E0502030303020204" pitchFamily="34" charset="0"/>
                </a:rPr>
                <a:t>CORE OBJECTIVES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BFB17E-9A66-4DA6-B77E-19E92E635B02}"/>
              </a:ext>
            </a:extLst>
          </p:cNvPr>
          <p:cNvSpPr txBox="1"/>
          <p:nvPr/>
        </p:nvSpPr>
        <p:spPr>
          <a:xfrm rot="5400000">
            <a:off x="6537553" y="3661177"/>
            <a:ext cx="587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TRANSFORMATION &amp; INDEPEDENCE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3596" y="585022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…We will serve as advocates and leverage community services where possible.</a:t>
            </a:r>
          </a:p>
        </p:txBody>
      </p:sp>
    </p:spTree>
    <p:extLst>
      <p:ext uri="{BB962C8B-B14F-4D97-AF65-F5344CB8AC3E}">
        <p14:creationId xmlns:p14="http://schemas.microsoft.com/office/powerpoint/2010/main" val="324602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64100-1174-4439-9F37-C8688FE98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1" r="9763" b="-1"/>
          <a:stretch/>
        </p:blipFill>
        <p:spPr>
          <a:xfrm>
            <a:off x="0" y="2621146"/>
            <a:ext cx="2328794" cy="4236843"/>
          </a:xfrm>
          <a:custGeom>
            <a:avLst/>
            <a:gdLst>
              <a:gd name="connsiteX0" fmla="*/ 0 w 2328814"/>
              <a:gd name="connsiteY0" fmla="*/ 0 h 4236853"/>
              <a:gd name="connsiteX1" fmla="*/ 1674254 w 2328814"/>
              <a:gd name="connsiteY1" fmla="*/ 0 h 4236853"/>
              <a:gd name="connsiteX2" fmla="*/ 2328814 w 2328814"/>
              <a:gd name="connsiteY2" fmla="*/ 4236853 h 4236853"/>
              <a:gd name="connsiteX3" fmla="*/ 16388 w 2328814"/>
              <a:gd name="connsiteY3" fmla="*/ 4236853 h 4236853"/>
              <a:gd name="connsiteX4" fmla="*/ 0 w 2328814"/>
              <a:gd name="connsiteY4" fmla="*/ 4139983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814" h="4236853">
                <a:moveTo>
                  <a:pt x="0" y="0"/>
                </a:moveTo>
                <a:lnTo>
                  <a:pt x="1674254" y="0"/>
                </a:lnTo>
                <a:lnTo>
                  <a:pt x="2328814" y="4236853"/>
                </a:lnTo>
                <a:lnTo>
                  <a:pt x="16388" y="4236853"/>
                </a:lnTo>
                <a:lnTo>
                  <a:pt x="0" y="4139983"/>
                </a:lnTo>
                <a:close/>
              </a:path>
            </a:pathLst>
          </a:custGeom>
        </p:spPr>
      </p:pic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F3854125-A15A-4F48-9A1E-93AEF2DD9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AD2C3C-5408-44D9-8176-56D9F3C3EF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33" y="4236854"/>
            <a:ext cx="2298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72" y="214295"/>
            <a:ext cx="6424439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What is Human Trafficking?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61733" y="1166361"/>
            <a:ext cx="6918553" cy="547734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Human trafficking involves recruitment, harboring and/or transporting people into a situation of exploitation through the use of violence, deception or coercion and forced to work against their will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Human trafficking is a form of modern slavery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Human trafficking is a multi-dimensional problem: it is a human rights issue, it is a public health issue and it is a public safety issue  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All trafficking victims share one essential experience: the loss of freedom         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99436E-51B4-4CB5-BB58-9743E1F15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54" y="32802"/>
            <a:ext cx="2740691" cy="4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9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2" y="315759"/>
            <a:ext cx="8596668" cy="1320800"/>
          </a:xfrm>
        </p:spPr>
        <p:txBody>
          <a:bodyPr/>
          <a:lstStyle/>
          <a:p>
            <a:r>
              <a:rPr lang="en-US" dirty="0"/>
              <a:t>Global Human Trafficking Facts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35" y="1255363"/>
            <a:ext cx="8666236" cy="6546229"/>
          </a:xfrm>
        </p:spPr>
        <p:txBody>
          <a:bodyPr wrap="square">
            <a:normAutofit/>
          </a:bodyPr>
          <a:lstStyle/>
          <a:p>
            <a:r>
              <a:rPr lang="en-US" sz="2100" dirty="0">
                <a:solidFill>
                  <a:srgbClr val="1A1A1A"/>
                </a:solidFill>
                <a:latin typeface="Candara" panose="020E0502030303020204" pitchFamily="34" charset="0"/>
              </a:rPr>
              <a:t>A $</a:t>
            </a:r>
            <a:r>
              <a:rPr lang="en-US" sz="2100" b="1" dirty="0">
                <a:solidFill>
                  <a:srgbClr val="1A1A1A"/>
                </a:solidFill>
                <a:latin typeface="Candara" panose="020E0502030303020204" pitchFamily="34" charset="0"/>
              </a:rPr>
              <a:t>150bn industry </a:t>
            </a:r>
            <a:r>
              <a:rPr lang="en-US" sz="2100" dirty="0">
                <a:solidFill>
                  <a:srgbClr val="1A1A1A"/>
                </a:solidFill>
                <a:latin typeface="Candara" panose="020E0502030303020204" pitchFamily="34" charset="0"/>
              </a:rPr>
              <a:t>that denies freedom to </a:t>
            </a:r>
            <a:r>
              <a:rPr lang="en-US" sz="2100" b="1" dirty="0">
                <a:solidFill>
                  <a:srgbClr val="1A1A1A"/>
                </a:solidFill>
                <a:latin typeface="Candara" panose="020E0502030303020204" pitchFamily="34" charset="0"/>
              </a:rPr>
              <a:t>20.9 million people </a:t>
            </a:r>
            <a:r>
              <a:rPr lang="en-US" sz="2100" dirty="0">
                <a:solidFill>
                  <a:srgbClr val="1A1A1A"/>
                </a:solidFill>
                <a:latin typeface="Candara" panose="020E0502030303020204" pitchFamily="34" charset="0"/>
              </a:rPr>
              <a:t>around the world</a:t>
            </a:r>
          </a:p>
          <a:p>
            <a:pPr lvl="1"/>
            <a:r>
              <a:rPr lang="en-US" sz="1500" dirty="0">
                <a:latin typeface="Candara" panose="020E0502030303020204" pitchFamily="34" charset="0"/>
              </a:rPr>
              <a:t>$99bn from commercial sexual exploitation; $34bn in construction, manufacturing, mining and utilities; $9bn in agriculture, including forestry and fishing; $8bn is saved annually by private households that employ domestic </a:t>
            </a:r>
          </a:p>
        </p:txBody>
      </p:sp>
      <p:pic>
        <p:nvPicPr>
          <p:cNvPr id="8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65273F-F2B0-44C4-B91A-92244B91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54" y="32802"/>
            <a:ext cx="2740691" cy="442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9A39C-1051-4450-BAF2-5F6184014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2386738" y="3156087"/>
            <a:ext cx="5067947" cy="36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Human Trafficking Facts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92425" y="-276037"/>
            <a:ext cx="4961744" cy="8391926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>
                <a:solidFill>
                  <a:srgbClr val="1A1A1A"/>
                </a:solidFill>
                <a:latin typeface="Candara" panose="020E0502030303020204" pitchFamily="34" charset="0"/>
              </a:rPr>
              <a:t>After drug dealing, it is the 2</a:t>
            </a:r>
            <a:r>
              <a:rPr lang="en-US" sz="2100" baseline="30000" dirty="0">
                <a:solidFill>
                  <a:srgbClr val="1A1A1A"/>
                </a:solidFill>
                <a:latin typeface="Candara" panose="020E0502030303020204" pitchFamily="34" charset="0"/>
              </a:rPr>
              <a:t>nd</a:t>
            </a:r>
            <a:r>
              <a:rPr lang="en-US" sz="2100" dirty="0">
                <a:solidFill>
                  <a:srgbClr val="1A1A1A"/>
                </a:solidFill>
                <a:latin typeface="Candara" panose="020E0502030303020204" pitchFamily="34" charset="0"/>
              </a:rPr>
              <a:t> largest crime and 							</a:t>
            </a:r>
            <a:r>
              <a:rPr lang="en-US" sz="2100" b="1" dirty="0">
                <a:solidFill>
                  <a:srgbClr val="1A1A1A"/>
                </a:solidFill>
                <a:latin typeface="Candara" panose="020E0502030303020204" pitchFamily="34" charset="0"/>
              </a:rPr>
              <a:t>fastest growing industry globally</a:t>
            </a:r>
          </a:p>
          <a:p>
            <a:pPr lvl="1"/>
            <a:r>
              <a:rPr lang="en-US" sz="1500" dirty="0">
                <a:latin typeface="Candara" panose="020E0502030303020204" pitchFamily="34" charset="0"/>
              </a:rPr>
              <a:t>The most common form of human trafficking (79%) is sexual 						exploitation</a:t>
            </a:r>
          </a:p>
          <a:p>
            <a:pPr lvl="1"/>
            <a:r>
              <a:rPr lang="en-US" sz="1500" dirty="0">
                <a:latin typeface="Candara" panose="020E0502030303020204" pitchFamily="34" charset="0"/>
              </a:rPr>
              <a:t> The victims of sexual exploitation are predominantly women and girls</a:t>
            </a:r>
          </a:p>
          <a:p>
            <a:endParaRPr lang="en-US" sz="2100" dirty="0">
              <a:latin typeface="Candara" panose="020E0502030303020204" pitchFamily="34" charset="0"/>
            </a:endParaRPr>
          </a:p>
          <a:p>
            <a:r>
              <a:rPr lang="en-US" sz="2100" dirty="0">
                <a:latin typeface="Candara" panose="020E0502030303020204" pitchFamily="34" charset="0"/>
              </a:rPr>
              <a:t>There is a victim of trafficking </a:t>
            </a:r>
            <a:r>
              <a:rPr lang="en-US" sz="2100" b="1" dirty="0">
                <a:latin typeface="Candara" panose="020E0502030303020204" pitchFamily="34" charset="0"/>
              </a:rPr>
              <a:t>every sixty seconds</a:t>
            </a:r>
          </a:p>
          <a:p>
            <a:r>
              <a:rPr lang="en-US" sz="2100" dirty="0">
                <a:latin typeface="Candara" panose="020E0502030303020204" pitchFamily="34" charset="0"/>
              </a:rPr>
              <a:t>Nearly </a:t>
            </a:r>
            <a:r>
              <a:rPr lang="en-US" sz="2100" b="1" dirty="0">
                <a:latin typeface="Candara" panose="020E0502030303020204" pitchFamily="34" charset="0"/>
              </a:rPr>
              <a:t>every country </a:t>
            </a:r>
            <a:r>
              <a:rPr lang="en-US" sz="2100" dirty="0">
                <a:latin typeface="Candara" panose="020E0502030303020204" pitchFamily="34" charset="0"/>
              </a:rPr>
              <a:t>is involved in the web of 							trafficking activities</a:t>
            </a:r>
          </a:p>
          <a:p>
            <a:r>
              <a:rPr lang="en-US" sz="2100" dirty="0">
                <a:latin typeface="Candara" panose="020E0502030303020204" pitchFamily="34" charset="0"/>
              </a:rPr>
              <a:t>Up to </a:t>
            </a:r>
            <a:r>
              <a:rPr lang="en-US" sz="2100" b="1" dirty="0">
                <a:latin typeface="Candara" panose="020E0502030303020204" pitchFamily="34" charset="0"/>
              </a:rPr>
              <a:t>2mn new victims</a:t>
            </a:r>
            <a:r>
              <a:rPr lang="en-US" sz="2100" dirty="0">
                <a:latin typeface="Candara" panose="020E0502030303020204" pitchFamily="34" charset="0"/>
              </a:rPr>
              <a:t> annually</a:t>
            </a:r>
          </a:p>
          <a:p>
            <a:r>
              <a:rPr lang="en-US" sz="2100" b="1" dirty="0">
                <a:latin typeface="Candara" panose="020E0502030303020204" pitchFamily="34" charset="0"/>
              </a:rPr>
              <a:t>12-14 </a:t>
            </a:r>
            <a:r>
              <a:rPr lang="en-US" sz="2100" dirty="0">
                <a:latin typeface="Candara" panose="020E0502030303020204" pitchFamily="34" charset="0"/>
              </a:rPr>
              <a:t>is the average age victims are lured, sold, or taken into trafficking</a:t>
            </a:r>
          </a:p>
          <a:p>
            <a:pPr lvl="1"/>
            <a:r>
              <a:rPr lang="en-US" sz="1500" dirty="0">
                <a:latin typeface="Candara" panose="020E0502030303020204" pitchFamily="34" charset="0"/>
              </a:rPr>
              <a:t>The present rate of child trafficking is 10X the trans-Atlantic slave trade at its peak</a:t>
            </a:r>
          </a:p>
          <a:p>
            <a:r>
              <a:rPr lang="en-US" sz="1900" dirty="0">
                <a:latin typeface="Candara" panose="020E0502030303020204" pitchFamily="34" charset="0"/>
              </a:rPr>
              <a:t>According to the 2017 State Department Trafficking in Persons (TIP) report, there were </a:t>
            </a:r>
            <a:r>
              <a:rPr lang="en-US" sz="1900" b="1" dirty="0">
                <a:latin typeface="Candara" panose="020E0502030303020204" pitchFamily="34" charset="0"/>
              </a:rPr>
              <a:t>only 14,894 prosecutions </a:t>
            </a:r>
            <a:r>
              <a:rPr lang="en-US" sz="1900" dirty="0">
                <a:latin typeface="Candara" panose="020E0502030303020204" pitchFamily="34" charset="0"/>
              </a:rPr>
              <a:t>and 9,071 convictions for trafficking globally in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4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9" y="1326017"/>
            <a:ext cx="4250265" cy="3880773"/>
          </a:xfrm>
        </p:spPr>
        <p:txBody>
          <a:bodyPr>
            <a:no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Every </a:t>
            </a:r>
            <a:r>
              <a:rPr lang="en-US" b="1" dirty="0">
                <a:latin typeface="Candara" panose="020E0502030303020204" pitchFamily="34" charset="0"/>
              </a:rPr>
              <a:t>10 minutes</a:t>
            </a:r>
            <a:r>
              <a:rPr lang="en-US" dirty="0">
                <a:latin typeface="Candara" panose="020E0502030303020204" pitchFamily="34" charset="0"/>
              </a:rPr>
              <a:t>, a woman or child is trafficked into the US</a:t>
            </a:r>
          </a:p>
          <a:p>
            <a:r>
              <a:rPr lang="en-US" b="1" dirty="0">
                <a:latin typeface="Candara" panose="020E0502030303020204" pitchFamily="34" charset="0"/>
              </a:rPr>
              <a:t>Reports of human trafficking in the US increase every year. </a:t>
            </a:r>
            <a:r>
              <a:rPr lang="en-US" dirty="0">
                <a:latin typeface="Candara" panose="020E0502030303020204" pitchFamily="34" charset="0"/>
              </a:rPr>
              <a:t>In 2016, we learned of 8,042 cases of human trafficking, a 35% jump over 2015</a:t>
            </a:r>
          </a:p>
          <a:p>
            <a:r>
              <a:rPr lang="en-US" b="1" dirty="0">
                <a:latin typeface="Candara" panose="020E0502030303020204" pitchFamily="34" charset="0"/>
              </a:rPr>
              <a:t>More survivors of human trafficking are reaching out for help than ever before. </a:t>
            </a:r>
            <a:r>
              <a:rPr lang="en-US" dirty="0">
                <a:latin typeface="Candara" panose="020E0502030303020204" pitchFamily="34" charset="0"/>
              </a:rPr>
              <a:t>2,042 survivors contacted the Hotline directly in 2016, a 24% increase over 2015</a:t>
            </a:r>
          </a:p>
          <a:p>
            <a:r>
              <a:rPr lang="en-US" dirty="0">
                <a:latin typeface="Candara" panose="020E0502030303020204" pitchFamily="34" charset="0"/>
              </a:rPr>
              <a:t>In 2016, the Department of Justice </a:t>
            </a:r>
            <a:r>
              <a:rPr lang="en-US" b="1" dirty="0">
                <a:latin typeface="Candara" panose="020E0502030303020204" pitchFamily="34" charset="0"/>
              </a:rPr>
              <a:t>convicted</a:t>
            </a:r>
            <a:r>
              <a:rPr lang="en-US" dirty="0">
                <a:latin typeface="Candara" panose="020E0502030303020204" pitchFamily="34" charset="0"/>
              </a:rPr>
              <a:t> a total of 439 human traffickers, up from 297 in 2015 and 184 in 2014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1D9B36-F576-4567-80F1-CC64F566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5" y="487101"/>
            <a:ext cx="8596668" cy="65314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Closer to Home: Polaris’ Cross Country</a:t>
            </a:r>
          </a:p>
        </p:txBody>
      </p:sp>
      <p:pic>
        <p:nvPicPr>
          <p:cNvPr id="4" name="Picture 3" descr="A picture containing text, map&#10;&#10;Description generated with high confidence">
            <a:extLst>
              <a:ext uri="{FF2B5EF4-FFF2-40B4-BE49-F238E27FC236}">
                <a16:creationId xmlns:a16="http://schemas.microsoft.com/office/drawing/2014/main" id="{64C4E26E-FDE8-41D1-B995-EE1A97C5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34" y="1979160"/>
            <a:ext cx="4673603" cy="2933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4040F-5127-4028-A11B-57DE77CB231E}"/>
              </a:ext>
            </a:extLst>
          </p:cNvPr>
          <p:cNvSpPr txBox="1"/>
          <p:nvPr/>
        </p:nvSpPr>
        <p:spPr>
          <a:xfrm>
            <a:off x="677334" y="6045706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TAKE ACTION:  ADD POLARIS HUMAN TRAFFICKING HOTLINE NUMBER </a:t>
            </a:r>
          </a:p>
          <a:p>
            <a:pPr algn="ctr"/>
            <a:r>
              <a:rPr lang="en-US" sz="1400" dirty="0">
                <a:latin typeface="Candara" panose="020E0502030303020204" pitchFamily="34" charset="0"/>
              </a:rPr>
              <a:t>TO YOUR CELL PHONE: 1-888-373-7888</a:t>
            </a:r>
          </a:p>
          <a:p>
            <a:pPr algn="ctr"/>
            <a:r>
              <a:rPr lang="en-US" sz="1400" dirty="0">
                <a:latin typeface="Candara" panose="020E0502030303020204" pitchFamily="34" charset="0"/>
              </a:rPr>
              <a:t>TEXT:  Polaris BeFree Textline Text </a:t>
            </a:r>
            <a:r>
              <a:rPr lang="en-US" sz="1400" dirty="0">
                <a:latin typeface="Candara" panose="020E0502030303020204" pitchFamily="34" charset="0"/>
                <a:hlinkClick r:id="rId3"/>
              </a:rPr>
              <a:t>"BeFree"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>
                <a:latin typeface="Candara" panose="020E0502030303020204" pitchFamily="34" charset="0"/>
                <a:hlinkClick r:id="rId3"/>
              </a:rPr>
              <a:t>(233733)</a:t>
            </a:r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11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8C9E5DE-095E-4331-8A4D-ED4634A1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854" y="32802"/>
            <a:ext cx="2740691" cy="4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1D9B36-F576-4567-80F1-CC64F566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" y="203200"/>
            <a:ext cx="8596668" cy="1320800"/>
          </a:xfrm>
        </p:spPr>
        <p:txBody>
          <a:bodyPr/>
          <a:lstStyle/>
          <a:p>
            <a:r>
              <a:rPr lang="en-US" dirty="0"/>
              <a:t>Michigan: Closer To Home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9500F8E-7046-47C8-A867-B8EF53C3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148661"/>
            <a:ext cx="8319541" cy="4905683"/>
          </a:xfrm>
        </p:spPr>
        <p:txBody>
          <a:bodyPr wrap="square">
            <a:no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Michigan’s proximity to the </a:t>
            </a:r>
            <a:r>
              <a:rPr lang="en-US" b="1" dirty="0">
                <a:latin typeface="Candara" panose="020E0502030303020204" pitchFamily="34" charset="0"/>
              </a:rPr>
              <a:t>Canadian border</a:t>
            </a:r>
            <a:r>
              <a:rPr lang="en-US" dirty="0">
                <a:latin typeface="Candara" panose="020E0502030303020204" pitchFamily="34" charset="0"/>
              </a:rPr>
              <a:t> and </a:t>
            </a:r>
            <a:r>
              <a:rPr lang="en-US" b="1" dirty="0">
                <a:latin typeface="Candara" panose="020E0502030303020204" pitchFamily="34" charset="0"/>
              </a:rPr>
              <a:t>waterways</a:t>
            </a:r>
            <a:r>
              <a:rPr lang="en-US" dirty="0">
                <a:latin typeface="Candara" panose="020E0502030303020204" pitchFamily="34" charset="0"/>
              </a:rPr>
              <a:t> increases the likelihood of trafficking in the state  </a:t>
            </a:r>
            <a:endParaRPr lang="en-US" dirty="0">
              <a:solidFill>
                <a:srgbClr val="1A1A1A"/>
              </a:solidFill>
              <a:latin typeface="Candara" panose="020E0502030303020204" pitchFamily="34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Candara" panose="020E0502030303020204" pitchFamily="34" charset="0"/>
              </a:rPr>
              <a:t>Human trafficking exists in </a:t>
            </a:r>
            <a:r>
              <a:rPr lang="en-US" b="1" dirty="0">
                <a:solidFill>
                  <a:srgbClr val="1A1A1A"/>
                </a:solidFill>
                <a:latin typeface="Candara" panose="020E0502030303020204" pitchFamily="34" charset="0"/>
              </a:rPr>
              <a:t>every zip code </a:t>
            </a:r>
            <a:r>
              <a:rPr lang="en-US" dirty="0">
                <a:solidFill>
                  <a:srgbClr val="1A1A1A"/>
                </a:solidFill>
                <a:latin typeface="Candara" panose="020E0502030303020204" pitchFamily="34" charset="0"/>
              </a:rPr>
              <a:t>in Michigan</a:t>
            </a:r>
          </a:p>
          <a:p>
            <a:pPr fontAlgn="base"/>
            <a:r>
              <a:rPr lang="en-US" dirty="0">
                <a:latin typeface="Candara" panose="020E0502030303020204" pitchFamily="34" charset="0"/>
              </a:rPr>
              <a:t>Cities in Michigan with the most calls received by Polaris Project include: </a:t>
            </a:r>
            <a:r>
              <a:rPr lang="en-US" b="1" dirty="0">
                <a:latin typeface="Candara" panose="020E0502030303020204" pitchFamily="34" charset="0"/>
              </a:rPr>
              <a:t>Detroit, Grand Rapids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b="1" dirty="0">
                <a:latin typeface="Candara" panose="020E0502030303020204" pitchFamily="34" charset="0"/>
              </a:rPr>
              <a:t>Ann Arbor, Kalamazoo, Lansing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b="1" dirty="0">
                <a:latin typeface="Candara" panose="020E0502030303020204" pitchFamily="34" charset="0"/>
              </a:rPr>
              <a:t>Mackinac Island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Candara" panose="020E0502030303020204" pitchFamily="34" charset="0"/>
              </a:rPr>
              <a:t>It is currently estimated that there are over </a:t>
            </a:r>
            <a:r>
              <a:rPr lang="en-US" b="1" dirty="0">
                <a:solidFill>
                  <a:srgbClr val="1A1A1A"/>
                </a:solidFill>
                <a:latin typeface="Candara" panose="020E0502030303020204" pitchFamily="34" charset="0"/>
              </a:rPr>
              <a:t>1,200 women </a:t>
            </a:r>
            <a:r>
              <a:rPr lang="en-US" dirty="0">
                <a:solidFill>
                  <a:srgbClr val="1A1A1A"/>
                </a:solidFill>
                <a:latin typeface="Candara" panose="020E0502030303020204" pitchFamily="34" charset="0"/>
              </a:rPr>
              <a:t>currently being trafficked in Detroit within a 3 mile radius.</a:t>
            </a:r>
          </a:p>
          <a:p>
            <a:r>
              <a:rPr lang="en-US" dirty="0">
                <a:solidFill>
                  <a:srgbClr val="1A1A1A"/>
                </a:solidFill>
                <a:latin typeface="Candara" panose="020E0502030303020204" pitchFamily="34" charset="0"/>
              </a:rPr>
              <a:t>Southeast Michigan Trafficking and Exploitation Task Force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1A1A1A"/>
                </a:solidFill>
                <a:latin typeface="Candara" panose="020E0502030303020204" pitchFamily="34" charset="0"/>
              </a:rPr>
              <a:t>74 open federal investigations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1A1A1A"/>
                </a:solidFill>
                <a:latin typeface="Candara" panose="020E0502030303020204" pitchFamily="34" charset="0"/>
              </a:rPr>
              <a:t>152 state investigations initiated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1A1A1A"/>
                </a:solidFill>
                <a:latin typeface="Candara" panose="020E0502030303020204" pitchFamily="34" charset="0"/>
              </a:rPr>
              <a:t>162 arrests</a:t>
            </a:r>
          </a:p>
        </p:txBody>
      </p:sp>
      <p:pic>
        <p:nvPicPr>
          <p:cNvPr id="14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51197FE-BC04-4208-A8F5-1B0DBA0E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54" y="32802"/>
            <a:ext cx="2740691" cy="442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CCA3C-8DD3-4D80-B027-29866CF57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99" t="33889" r="51667" b="25000"/>
          <a:stretch/>
        </p:blipFill>
        <p:spPr>
          <a:xfrm>
            <a:off x="6867661" y="3350689"/>
            <a:ext cx="2737968" cy="33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Michigan: Closer To Home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930B4F-8880-4556-BC8F-04E698A3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52625"/>
              </p:ext>
            </p:extLst>
          </p:nvPr>
        </p:nvGraphicFramePr>
        <p:xfrm>
          <a:off x="3176169" y="1379220"/>
          <a:ext cx="427219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197">
                  <a:extLst>
                    <a:ext uri="{9D8B030D-6E8A-4147-A177-3AD203B41FA5}">
                      <a16:colId xmlns:a16="http://schemas.microsoft.com/office/drawing/2014/main" val="2322515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Situational Trends (Polaris, 2017)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9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Female 249; Male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5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Adult 191; Minor 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US</a:t>
                      </a:r>
                      <a:r>
                        <a:rPr lang="en-US" baseline="0" dirty="0">
                          <a:latin typeface="Candara" panose="020E0502030303020204" pitchFamily="34" charset="0"/>
                        </a:rPr>
                        <a:t> Citizens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 75; Foreign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942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039F57-A945-4AA3-8F37-031B8C85F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45131"/>
              </p:ext>
            </p:extLst>
          </p:nvPr>
        </p:nvGraphicFramePr>
        <p:xfrm>
          <a:off x="3176169" y="2857500"/>
          <a:ext cx="42721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195">
                  <a:extLst>
                    <a:ext uri="{9D8B030D-6E8A-4147-A177-3AD203B41FA5}">
                      <a16:colId xmlns:a16="http://schemas.microsoft.com/office/drawing/2014/main" val="232251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Sex Trafficking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9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Residence-Based Commercial 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5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Hotel/Motel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Internet Based Commercial 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Illicit Massage/Spa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328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9D5ADC-C0E5-455D-8560-DCD4775E0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05717"/>
              </p:ext>
            </p:extLst>
          </p:nvPr>
        </p:nvGraphicFramePr>
        <p:xfrm>
          <a:off x="3176169" y="4711700"/>
          <a:ext cx="42721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195">
                  <a:extLst>
                    <a:ext uri="{9D8B030D-6E8A-4147-A177-3AD203B41FA5}">
                      <a16:colId xmlns:a16="http://schemas.microsoft.com/office/drawing/2014/main" val="232251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Labor Trafficking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9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Illicit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5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Agricultural/Farms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Domestic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3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85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396764C-831E-4E39-8E32-844D4EE4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54" y="39241"/>
            <a:ext cx="2740691" cy="442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A420E8-00CD-466D-AA67-A190424F8E97}"/>
              </a:ext>
            </a:extLst>
          </p:cNvPr>
          <p:cNvPicPr/>
          <p:nvPr/>
        </p:nvPicPr>
        <p:blipFill>
          <a:blip r:embed="rId3" cstate="print"/>
          <a:srcRect l="33334" t="25413" r="18429" b="14973"/>
          <a:stretch>
            <a:fillRect/>
          </a:stretch>
        </p:blipFill>
        <p:spPr bwMode="auto">
          <a:xfrm>
            <a:off x="505775" y="721217"/>
            <a:ext cx="8123070" cy="608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80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4904"/>
            <a:ext cx="8662415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How do we Combat Human Trafficking?</a:t>
            </a:r>
          </a:p>
        </p:txBody>
      </p:sp>
      <p:pic>
        <p:nvPicPr>
          <p:cNvPr id="4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1FCC67A-0CE3-4D99-B3DD-B646C11D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54" y="32802"/>
            <a:ext cx="2740691" cy="44268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90AB365-66B9-472B-B036-0D313ABD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9" y="1081826"/>
            <a:ext cx="7882534" cy="56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781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6887</TotalTime>
  <Words>433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Trebuchet MS</vt:lpstr>
      <vt:lpstr>Wingdings</vt:lpstr>
      <vt:lpstr>Wingdings 3</vt:lpstr>
      <vt:lpstr>Facet</vt:lpstr>
      <vt:lpstr>HOPE AGAINST TRAFFICKING</vt:lpstr>
      <vt:lpstr>What is Human Trafficking?</vt:lpstr>
      <vt:lpstr>Global Human Trafficking Facts</vt:lpstr>
      <vt:lpstr>Global Human Trafficking Facts</vt:lpstr>
      <vt:lpstr>Closer to Home: Polaris’ Cross Country</vt:lpstr>
      <vt:lpstr>Michigan: Closer To Home</vt:lpstr>
      <vt:lpstr>Michigan: Closer To Home</vt:lpstr>
      <vt:lpstr>PowerPoint Presentation</vt:lpstr>
      <vt:lpstr>How do we Combat Human Trafficking?</vt:lpstr>
      <vt:lpstr>HAT’s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AGAINST TRAFFICKING</dc:title>
  <dc:creator>Barb Rausch</dc:creator>
  <cp:lastModifiedBy>Barbara Rausch</cp:lastModifiedBy>
  <cp:revision>95</cp:revision>
  <cp:lastPrinted>2018-05-03T03:00:46Z</cp:lastPrinted>
  <dcterms:created xsi:type="dcterms:W3CDTF">2018-03-02T16:52:26Z</dcterms:created>
  <dcterms:modified xsi:type="dcterms:W3CDTF">2018-07-14T12:52:14Z</dcterms:modified>
</cp:coreProperties>
</file>