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67"/>
  </p:notesMasterIdLst>
  <p:sldIdLst>
    <p:sldId id="256" r:id="rId5"/>
    <p:sldId id="687" r:id="rId6"/>
    <p:sldId id="688" r:id="rId7"/>
    <p:sldId id="667" r:id="rId8"/>
    <p:sldId id="665" r:id="rId9"/>
    <p:sldId id="666" r:id="rId10"/>
    <p:sldId id="668" r:id="rId11"/>
    <p:sldId id="669" r:id="rId12"/>
    <p:sldId id="705" r:id="rId13"/>
    <p:sldId id="694" r:id="rId14"/>
    <p:sldId id="706" r:id="rId15"/>
    <p:sldId id="757" r:id="rId16"/>
    <p:sldId id="671" r:id="rId17"/>
    <p:sldId id="674" r:id="rId18"/>
    <p:sldId id="675" r:id="rId19"/>
    <p:sldId id="676" r:id="rId20"/>
    <p:sldId id="678" r:id="rId21"/>
    <p:sldId id="679" r:id="rId22"/>
    <p:sldId id="680" r:id="rId23"/>
    <p:sldId id="677" r:id="rId24"/>
    <p:sldId id="755" r:id="rId25"/>
    <p:sldId id="756" r:id="rId26"/>
    <p:sldId id="681" r:id="rId27"/>
    <p:sldId id="682" r:id="rId28"/>
    <p:sldId id="700" r:id="rId29"/>
    <p:sldId id="754" r:id="rId30"/>
    <p:sldId id="708" r:id="rId31"/>
    <p:sldId id="709" r:id="rId32"/>
    <p:sldId id="710" r:id="rId33"/>
    <p:sldId id="711" r:id="rId34"/>
    <p:sldId id="712" r:id="rId35"/>
    <p:sldId id="715" r:id="rId36"/>
    <p:sldId id="716" r:id="rId37"/>
    <p:sldId id="717" r:id="rId38"/>
    <p:sldId id="718" r:id="rId39"/>
    <p:sldId id="719" r:id="rId40"/>
    <p:sldId id="720" r:id="rId41"/>
    <p:sldId id="721" r:id="rId42"/>
    <p:sldId id="722" r:id="rId43"/>
    <p:sldId id="723" r:id="rId44"/>
    <p:sldId id="724" r:id="rId45"/>
    <p:sldId id="725" r:id="rId46"/>
    <p:sldId id="727" r:id="rId47"/>
    <p:sldId id="728" r:id="rId48"/>
    <p:sldId id="729" r:id="rId49"/>
    <p:sldId id="730" r:id="rId50"/>
    <p:sldId id="731" r:id="rId51"/>
    <p:sldId id="732" r:id="rId52"/>
    <p:sldId id="733" r:id="rId53"/>
    <p:sldId id="735" r:id="rId54"/>
    <p:sldId id="736" r:id="rId55"/>
    <p:sldId id="737" r:id="rId56"/>
    <p:sldId id="738" r:id="rId57"/>
    <p:sldId id="739" r:id="rId58"/>
    <p:sldId id="740" r:id="rId59"/>
    <p:sldId id="741" r:id="rId60"/>
    <p:sldId id="743" r:id="rId61"/>
    <p:sldId id="744" r:id="rId62"/>
    <p:sldId id="745" r:id="rId63"/>
    <p:sldId id="748" r:id="rId64"/>
    <p:sldId id="758" r:id="rId65"/>
    <p:sldId id="297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9" autoAdjust="0"/>
    <p:restoredTop sz="94643"/>
  </p:normalViewPr>
  <p:slideViewPr>
    <p:cSldViewPr>
      <p:cViewPr varScale="1">
        <p:scale>
          <a:sx n="110" d="100"/>
          <a:sy n="110" d="100"/>
        </p:scale>
        <p:origin x="12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63" Type="http://schemas.openxmlformats.org/officeDocument/2006/relationships/slide" Target="slides/slide59.xml"/><Relationship Id="rId64" Type="http://schemas.openxmlformats.org/officeDocument/2006/relationships/slide" Target="slides/slide60.xml"/><Relationship Id="rId65" Type="http://schemas.openxmlformats.org/officeDocument/2006/relationships/slide" Target="slides/slide61.xml"/><Relationship Id="rId66" Type="http://schemas.openxmlformats.org/officeDocument/2006/relationships/slide" Target="slides/slide62.xml"/><Relationship Id="rId67" Type="http://schemas.openxmlformats.org/officeDocument/2006/relationships/notesMaster" Target="notesMasters/notesMaster1.xml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slide" Target="slides/slide5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72" Type="http://schemas.microsoft.com/office/2016/11/relationships/changesInfo" Target="changesInfos/changesInfo1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slide" Target="slides/slide56.xml"/><Relationship Id="rId61" Type="http://schemas.openxmlformats.org/officeDocument/2006/relationships/slide" Target="slides/slide57.xml"/><Relationship Id="rId62" Type="http://schemas.openxmlformats.org/officeDocument/2006/relationships/slide" Target="slides/slide58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Moseley" userId="6a2f0aa3-4caa-448e-a18f-fe9537d8edb8" providerId="ADAL" clId="{A731C40F-52C3-4B20-9950-94D41324E4F3}"/>
    <pc:docChg chg="delSld">
      <pc:chgData name="Robert Moseley" userId="6a2f0aa3-4caa-448e-a18f-fe9537d8edb8" providerId="ADAL" clId="{A731C40F-52C3-4B20-9950-94D41324E4F3}" dt="2019-07-31T19:26:51.158" v="11" actId="2696"/>
      <pc:docMkLst>
        <pc:docMk/>
      </pc:docMkLst>
      <pc:sldChg chg="del">
        <pc:chgData name="Robert Moseley" userId="6a2f0aa3-4caa-448e-a18f-fe9537d8edb8" providerId="ADAL" clId="{A731C40F-52C3-4B20-9950-94D41324E4F3}" dt="2019-07-31T19:26:21.008" v="2" actId="2696"/>
        <pc:sldMkLst>
          <pc:docMk/>
          <pc:sldMk cId="2120491520" sldId="670"/>
        </pc:sldMkLst>
      </pc:sldChg>
      <pc:sldChg chg="del">
        <pc:chgData name="Robert Moseley" userId="6a2f0aa3-4caa-448e-a18f-fe9537d8edb8" providerId="ADAL" clId="{A731C40F-52C3-4B20-9950-94D41324E4F3}" dt="2019-07-31T19:26:18.849" v="1" actId="2696"/>
        <pc:sldMkLst>
          <pc:docMk/>
          <pc:sldMk cId="1392574093" sldId="691"/>
        </pc:sldMkLst>
      </pc:sldChg>
      <pc:sldChg chg="del">
        <pc:chgData name="Robert Moseley" userId="6a2f0aa3-4caa-448e-a18f-fe9537d8edb8" providerId="ADAL" clId="{A731C40F-52C3-4B20-9950-94D41324E4F3}" dt="2019-07-31T19:26:21.588" v="3" actId="2696"/>
        <pc:sldMkLst>
          <pc:docMk/>
          <pc:sldMk cId="4111171203" sldId="696"/>
        </pc:sldMkLst>
      </pc:sldChg>
      <pc:sldChg chg="del">
        <pc:chgData name="Robert Moseley" userId="6a2f0aa3-4caa-448e-a18f-fe9537d8edb8" providerId="ADAL" clId="{A731C40F-52C3-4B20-9950-94D41324E4F3}" dt="2019-07-31T19:26:13.112" v="0" actId="2696"/>
        <pc:sldMkLst>
          <pc:docMk/>
          <pc:sldMk cId="1543192589" sldId="698"/>
        </pc:sldMkLst>
      </pc:sldChg>
      <pc:sldChg chg="del">
        <pc:chgData name="Robert Moseley" userId="6a2f0aa3-4caa-448e-a18f-fe9537d8edb8" providerId="ADAL" clId="{A731C40F-52C3-4B20-9950-94D41324E4F3}" dt="2019-07-31T19:26:26.468" v="4" actId="2696"/>
        <pc:sldMkLst>
          <pc:docMk/>
          <pc:sldMk cId="3293073927" sldId="699"/>
        </pc:sldMkLst>
      </pc:sldChg>
      <pc:sldChg chg="del">
        <pc:chgData name="Robert Moseley" userId="6a2f0aa3-4caa-448e-a18f-fe9537d8edb8" providerId="ADAL" clId="{A731C40F-52C3-4B20-9950-94D41324E4F3}" dt="2019-07-31T19:26:29.133" v="5" actId="2696"/>
        <pc:sldMkLst>
          <pc:docMk/>
          <pc:sldMk cId="78459799" sldId="703"/>
        </pc:sldMkLst>
      </pc:sldChg>
      <pc:sldChg chg="del">
        <pc:chgData name="Robert Moseley" userId="6a2f0aa3-4caa-448e-a18f-fe9537d8edb8" providerId="ADAL" clId="{A731C40F-52C3-4B20-9950-94D41324E4F3}" dt="2019-07-31T19:26:31.688" v="6" actId="2696"/>
        <pc:sldMkLst>
          <pc:docMk/>
          <pc:sldMk cId="107847253" sldId="707"/>
        </pc:sldMkLst>
      </pc:sldChg>
      <pc:sldChg chg="del">
        <pc:chgData name="Robert Moseley" userId="6a2f0aa3-4caa-448e-a18f-fe9537d8edb8" providerId="ADAL" clId="{A731C40F-52C3-4B20-9950-94D41324E4F3}" dt="2019-07-31T19:26:35.235" v="7" actId="2696"/>
        <pc:sldMkLst>
          <pc:docMk/>
          <pc:sldMk cId="479386199" sldId="713"/>
        </pc:sldMkLst>
      </pc:sldChg>
      <pc:sldChg chg="del">
        <pc:chgData name="Robert Moseley" userId="6a2f0aa3-4caa-448e-a18f-fe9537d8edb8" providerId="ADAL" clId="{A731C40F-52C3-4B20-9950-94D41324E4F3}" dt="2019-07-31T19:26:35.713" v="8" actId="2696"/>
        <pc:sldMkLst>
          <pc:docMk/>
          <pc:sldMk cId="356430992" sldId="714"/>
        </pc:sldMkLst>
      </pc:sldChg>
      <pc:sldChg chg="del">
        <pc:chgData name="Robert Moseley" userId="6a2f0aa3-4caa-448e-a18f-fe9537d8edb8" providerId="ADAL" clId="{A731C40F-52C3-4B20-9950-94D41324E4F3}" dt="2019-07-31T19:26:41.400" v="9" actId="2696"/>
        <pc:sldMkLst>
          <pc:docMk/>
          <pc:sldMk cId="1859086971" sldId="726"/>
        </pc:sldMkLst>
      </pc:sldChg>
      <pc:sldChg chg="del">
        <pc:chgData name="Robert Moseley" userId="6a2f0aa3-4caa-448e-a18f-fe9537d8edb8" providerId="ADAL" clId="{A731C40F-52C3-4B20-9950-94D41324E4F3}" dt="2019-07-31T19:26:47.685" v="10" actId="2696"/>
        <pc:sldMkLst>
          <pc:docMk/>
          <pc:sldMk cId="2793198456" sldId="742"/>
        </pc:sldMkLst>
      </pc:sldChg>
      <pc:sldChg chg="del">
        <pc:chgData name="Robert Moseley" userId="6a2f0aa3-4caa-448e-a18f-fe9537d8edb8" providerId="ADAL" clId="{A731C40F-52C3-4B20-9950-94D41324E4F3}" dt="2019-07-31T19:26:51.158" v="11" actId="2696"/>
        <pc:sldMkLst>
          <pc:docMk/>
          <pc:sldMk cId="382331864" sldId="75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E7024-43AB-4012-9248-852CB3B2E304}" type="datetimeFigureOut">
              <a:rPr lang="en-US" smtClean="0"/>
              <a:t>7/31/19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7DB5B-8709-4FF4-A246-F5D2D8FA7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7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305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71399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81DE5C6-F8E3-46E7-B8F2-CA4E8FA98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936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859773-2351-4CB7-9724-40841CB9C8A2}" type="datetimeFigureOut">
              <a:rPr lang="en-US" smtClean="0"/>
              <a:t>7/31/19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FA24B9-7F5F-4816-83CE-D992A91A93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Rob.moseley@momarlaw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bfinancial.com/index.php?option=com_content&amp;view=article&amp;id=3312:steven-mchale-special-administrator-of-the-estate-of-stacey-lynn-mchale-deceased-plaintiffappellee-v-wd-trucking-inc-a-corporation-defendant-and-kiswani-trucking-inc-a-corporation-russell-a-kleppe-and-transfreight-llc-defendantsappel&amp;catid=206:volume-18-edition-8-cases&amp;Itemid=25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abfinancial.com/index.php?option=com_content&amp;view=article&amp;id=3229:gonzalez-v-ramirez&amp;catid=203:volume-18-edition-5-cases&amp;Itemid=25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mailto:Rob.moseley@momarlaw.com" TargetMode="External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/>
              <a:t>TEANA</a:t>
            </a:r>
          </a:p>
          <a:p>
            <a:pPr marL="0" indent="0" algn="ctr">
              <a:buNone/>
            </a:pPr>
            <a:r>
              <a:rPr lang="en-US" sz="4400" dirty="0"/>
              <a:t>Liability Issues</a:t>
            </a:r>
          </a:p>
          <a:p>
            <a:pPr marL="0" indent="0" algn="ctr">
              <a:buNone/>
            </a:pPr>
            <a:r>
              <a:rPr lang="en-US" sz="4400" dirty="0"/>
              <a:t>July 20, 2019</a:t>
            </a:r>
          </a:p>
          <a:p>
            <a:pPr marL="0" indent="0" algn="ctr">
              <a:buNone/>
            </a:pPr>
            <a:r>
              <a:rPr lang="en-US" sz="4400" dirty="0"/>
              <a:t>Charleston, SC</a:t>
            </a:r>
          </a:p>
          <a:p>
            <a:pPr marL="0" indent="0" algn="ctr">
              <a:buNone/>
            </a:pPr>
            <a:endParaRPr lang="en-US" sz="4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6" y="228600"/>
            <a:ext cx="2943225" cy="12096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445327" y="4953000"/>
            <a:ext cx="426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Rob Moseley</a:t>
            </a:r>
          </a:p>
          <a:p>
            <a:pPr algn="ctr"/>
            <a:r>
              <a:rPr lang="en-US" dirty="0"/>
              <a:t>PO Box 26148</a:t>
            </a:r>
          </a:p>
          <a:p>
            <a:pPr algn="ctr"/>
            <a:r>
              <a:rPr lang="en-US" dirty="0"/>
              <a:t>Greenville, SC 29616</a:t>
            </a:r>
          </a:p>
          <a:p>
            <a:pPr algn="ctr"/>
            <a:r>
              <a:rPr lang="en-US" dirty="0">
                <a:hlinkClick r:id="rId3"/>
              </a:rPr>
              <a:t>Rob.moseley@momarlaw.com</a:t>
            </a:r>
            <a:endParaRPr lang="en-US" dirty="0"/>
          </a:p>
          <a:p>
            <a:pPr algn="ctr"/>
            <a:r>
              <a:rPr lang="en-US" dirty="0"/>
              <a:t>864-380-5339 (cell)</a:t>
            </a:r>
          </a:p>
          <a:p>
            <a:pPr algn="ctr"/>
            <a:r>
              <a:rPr lang="en-US" dirty="0"/>
              <a:t>864- 248-6026 (direct)</a:t>
            </a:r>
          </a:p>
        </p:txBody>
      </p:sp>
    </p:spTree>
    <p:extLst>
      <p:ext uri="{BB962C8B-B14F-4D97-AF65-F5344CB8AC3E}">
        <p14:creationId xmlns:p14="http://schemas.microsoft.com/office/powerpoint/2010/main" val="200628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January - $15 M GA (survivor of Nurse Case)</a:t>
            </a:r>
          </a:p>
          <a:p>
            <a:r>
              <a:rPr lang="en-US" dirty="0"/>
              <a:t>April - $18 M IL</a:t>
            </a:r>
          </a:p>
          <a:p>
            <a:r>
              <a:rPr lang="en-US" dirty="0"/>
              <a:t>July – $18M IN</a:t>
            </a:r>
          </a:p>
          <a:p>
            <a:r>
              <a:rPr lang="en-US" dirty="0"/>
              <a:t>October - $15.5 M PA</a:t>
            </a:r>
          </a:p>
          <a:p>
            <a:r>
              <a:rPr lang="en-US" dirty="0"/>
              <a:t>November - $85M IL</a:t>
            </a:r>
          </a:p>
          <a:p>
            <a:r>
              <a:rPr lang="en-US" dirty="0"/>
              <a:t>December - $115M IL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57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- $15M  IL</a:t>
            </a:r>
          </a:p>
          <a:p>
            <a:r>
              <a:rPr lang="en-US" dirty="0"/>
              <a:t>April  - $53 M Los Angeles</a:t>
            </a:r>
          </a:p>
          <a:p>
            <a:r>
              <a:rPr lang="en-US" dirty="0"/>
              <a:t>May - $17 M Charleston</a:t>
            </a:r>
          </a:p>
          <a:p>
            <a:r>
              <a:rPr lang="en-US" dirty="0"/>
              <a:t>May - $90M Houston 	</a:t>
            </a:r>
          </a:p>
        </p:txBody>
      </p:sp>
    </p:spTree>
    <p:extLst>
      <p:ext uri="{BB962C8B-B14F-4D97-AF65-F5344CB8AC3E}">
        <p14:creationId xmlns:p14="http://schemas.microsoft.com/office/powerpoint/2010/main" val="2212409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6593CF3-D769-4347-B125-48DE36FF5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--$34M Orangeburg, SC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34C12AD4-5835-4C51-9007-90617ADF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06679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Better Plaintiff’s Attorneys</a:t>
            </a:r>
          </a:p>
          <a:p>
            <a:pPr marL="857250" lvl="1" indent="-457200">
              <a:buAutoNum type="alphaLcPeriod"/>
            </a:pPr>
            <a:r>
              <a:rPr lang="en-US" dirty="0"/>
              <a:t>Working Harder</a:t>
            </a:r>
          </a:p>
          <a:p>
            <a:pPr marL="857250" lvl="1" indent="-457200">
              <a:buAutoNum type="alphaLcPeriod"/>
            </a:pPr>
            <a:r>
              <a:rPr lang="en-US" dirty="0"/>
              <a:t>More knowledgeable on trucks (gaps less)</a:t>
            </a:r>
          </a:p>
          <a:p>
            <a:pPr marL="857250" lvl="1" indent="-457200">
              <a:buAutoNum type="alphaLcPeriod"/>
            </a:pPr>
            <a:r>
              <a:rPr lang="en-US" dirty="0"/>
              <a:t>Smarter</a:t>
            </a:r>
          </a:p>
          <a:p>
            <a:pPr marL="857250" lvl="1" indent="-457200">
              <a:buAutoNum type="alphaLcPeriod"/>
            </a:pPr>
            <a:r>
              <a:rPr lang="en-US" dirty="0"/>
              <a:t>Not volume lawyers – time to work, prepare</a:t>
            </a:r>
          </a:p>
          <a:p>
            <a:pPr marL="857250" lvl="1" indent="-457200">
              <a:buAutoNum type="alphaLcPeriod"/>
            </a:pPr>
            <a:r>
              <a:rPr lang="en-US" dirty="0"/>
              <a:t>Tech Savvy</a:t>
            </a:r>
          </a:p>
          <a:p>
            <a:pPr marL="857250" lvl="1" indent="-457200">
              <a:buAutoNum type="alphaLcPeriod"/>
            </a:pPr>
            <a:r>
              <a:rPr lang="en-US" dirty="0"/>
              <a:t>Swing for the Fence</a:t>
            </a:r>
          </a:p>
        </p:txBody>
      </p:sp>
    </p:spTree>
    <p:extLst>
      <p:ext uri="{BB962C8B-B14F-4D97-AF65-F5344CB8AC3E}">
        <p14:creationId xmlns:p14="http://schemas.microsoft.com/office/powerpoint/2010/main" val="75783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AutoNum type="arabicPeriod" startAt="2"/>
            </a:pPr>
            <a:r>
              <a:rPr lang="en-US" dirty="0"/>
              <a:t>Serious Injuries</a:t>
            </a:r>
          </a:p>
          <a:p>
            <a:pPr marL="1257300" lvl="2" indent="-457200">
              <a:buAutoNum type="alphaLcPeriod"/>
            </a:pPr>
            <a:r>
              <a:rPr lang="en-US" dirty="0"/>
              <a:t>TBI</a:t>
            </a:r>
          </a:p>
          <a:p>
            <a:pPr marL="1257300" lvl="2" indent="-457200">
              <a:buAutoNum type="alphaLcPeriod"/>
            </a:pPr>
            <a:r>
              <a:rPr lang="en-US" dirty="0"/>
              <a:t>Burns</a:t>
            </a:r>
          </a:p>
          <a:p>
            <a:pPr marL="8001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407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AutoNum type="arabicPeriod" startAt="3"/>
            </a:pPr>
            <a:r>
              <a:rPr lang="en-US" dirty="0"/>
              <a:t>Public Data</a:t>
            </a:r>
          </a:p>
          <a:p>
            <a:pPr marL="1257300" lvl="2" indent="-457200">
              <a:buAutoNum type="alphaLcPeriod"/>
            </a:pPr>
            <a:r>
              <a:rPr lang="en-US" dirty="0"/>
              <a:t>CSA/FMCSA</a:t>
            </a:r>
          </a:p>
          <a:p>
            <a:pPr marL="1257300" lvl="2" indent="-457200">
              <a:buAutoNum type="alphaLcPeriod"/>
            </a:pPr>
            <a:r>
              <a:rPr lang="en-US" dirty="0"/>
              <a:t>Track Hiring Process by Subpoena</a:t>
            </a:r>
          </a:p>
          <a:p>
            <a:pPr marL="1257300" lvl="2" indent="-457200">
              <a:buAutoNum type="alphaLcPeriod"/>
            </a:pPr>
            <a:r>
              <a:rPr lang="en-US" dirty="0"/>
              <a:t>Failure to address red flags in data</a:t>
            </a:r>
          </a:p>
          <a:p>
            <a:pPr marL="1257300" lvl="2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32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AutoNum type="arabicPeriod" startAt="4"/>
            </a:pPr>
            <a:r>
              <a:rPr lang="en-US" dirty="0"/>
              <a:t>Management by Excess Carriers</a:t>
            </a:r>
          </a:p>
          <a:p>
            <a:pPr marL="1257300" lvl="2" indent="-457200">
              <a:buAutoNum type="alphaLcPeriod"/>
            </a:pPr>
            <a:r>
              <a:rPr lang="en-US" dirty="0"/>
              <a:t>Parachute lawyers</a:t>
            </a:r>
          </a:p>
          <a:p>
            <a:pPr marL="1257300" lvl="2" indent="-457200">
              <a:buAutoNum type="alphaLcPeriod"/>
            </a:pPr>
            <a:r>
              <a:rPr lang="en-US" dirty="0"/>
              <a:t>Hardball negotiations</a:t>
            </a:r>
          </a:p>
        </p:txBody>
      </p:sp>
    </p:spTree>
    <p:extLst>
      <p:ext uri="{BB962C8B-B14F-4D97-AF65-F5344CB8AC3E}">
        <p14:creationId xmlns:p14="http://schemas.microsoft.com/office/powerpoint/2010/main" val="2797762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AutoNum type="arabicPeriod" startAt="5"/>
            </a:pPr>
            <a:r>
              <a:rPr lang="en-US" dirty="0"/>
              <a:t>Recalibration of Verdict Values</a:t>
            </a:r>
          </a:p>
          <a:p>
            <a:pPr marL="1257300" lvl="2" indent="-457200">
              <a:buAutoNum type="alphaLcPeriod"/>
            </a:pPr>
            <a:r>
              <a:rPr lang="en-US" dirty="0"/>
              <a:t>Health Care Costs</a:t>
            </a:r>
          </a:p>
          <a:p>
            <a:pPr marL="1257300" lvl="2" indent="-457200">
              <a:buAutoNum type="alphaLcPeriod"/>
            </a:pPr>
            <a:r>
              <a:rPr lang="en-US" dirty="0"/>
              <a:t>Value of the dollar</a:t>
            </a:r>
          </a:p>
          <a:p>
            <a:pPr marL="1714500" lvl="3" indent="-457200">
              <a:buAutoNum type="arabicPeriod"/>
            </a:pPr>
            <a:r>
              <a:rPr lang="en-US" dirty="0"/>
              <a:t>Professional athletes</a:t>
            </a:r>
          </a:p>
          <a:p>
            <a:pPr marL="1714500" lvl="3" indent="-457200">
              <a:buAutoNum type="arabicPeriod"/>
            </a:pPr>
            <a:r>
              <a:rPr lang="en-US" dirty="0"/>
              <a:t>Lotteries</a:t>
            </a:r>
          </a:p>
          <a:p>
            <a:pPr marL="1257300" lvl="2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5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dirty="0"/>
              <a:t>6.	Failure of Insurer to Escalate</a:t>
            </a:r>
          </a:p>
          <a:p>
            <a:pPr marL="1257300" lvl="2" indent="-457200">
              <a:buAutoNum type="alphaLcPeriod"/>
            </a:pPr>
            <a:r>
              <a:rPr lang="en-US" dirty="0"/>
              <a:t>Expense Minded</a:t>
            </a:r>
          </a:p>
          <a:p>
            <a:pPr marL="1257300" lvl="2" indent="-457200">
              <a:buAutoNum type="alphaLcPeriod"/>
            </a:pPr>
            <a:r>
              <a:rPr lang="en-US" dirty="0"/>
              <a:t>No focus groups/mock trials</a:t>
            </a:r>
          </a:p>
          <a:p>
            <a:pPr marL="1257300" lvl="2" indent="-457200">
              <a:buAutoNum type="alphaLcPeriod"/>
            </a:pPr>
            <a:endParaRPr lang="en-US" dirty="0"/>
          </a:p>
          <a:p>
            <a:pPr marL="1257300" lvl="2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72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dirty="0"/>
              <a:t>7.	Defense Counsel </a:t>
            </a:r>
            <a:r>
              <a:rPr lang="en-US" dirty="0" err="1"/>
              <a:t>Outlawyered</a:t>
            </a:r>
            <a:r>
              <a:rPr lang="en-US" dirty="0"/>
              <a:t> and Overmatched</a:t>
            </a:r>
          </a:p>
          <a:p>
            <a:pPr marL="1257300" lvl="2" indent="-457200">
              <a:buAutoNum type="alphaLcPeriod"/>
            </a:pPr>
            <a:r>
              <a:rPr lang="en-US" dirty="0"/>
              <a:t>Case management like a $5k wreck case</a:t>
            </a:r>
          </a:p>
          <a:p>
            <a:pPr marL="1257300" lvl="2" indent="-457200">
              <a:buAutoNum type="alphaLcPeriod"/>
            </a:pPr>
            <a:r>
              <a:rPr lang="en-US" dirty="0"/>
              <a:t>Not the right lawyer for the case</a:t>
            </a:r>
          </a:p>
          <a:p>
            <a:pPr marL="1257300" lvl="2" indent="-457200">
              <a:buAutoNum type="alphaLcPeriod"/>
            </a:pPr>
            <a:endParaRPr lang="en-US" dirty="0"/>
          </a:p>
          <a:p>
            <a:pPr marL="1257300" lvl="2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0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did my insurance rates skyrocket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average, truck owners saw 30% increase in 2016-17</a:t>
            </a:r>
          </a:p>
          <a:p>
            <a:r>
              <a:rPr lang="en-US" dirty="0"/>
              <a:t>Another ramp up coming</a:t>
            </a:r>
          </a:p>
        </p:txBody>
      </p:sp>
    </p:spTree>
    <p:extLst>
      <p:ext uri="{BB962C8B-B14F-4D97-AF65-F5344CB8AC3E}">
        <p14:creationId xmlns:p14="http://schemas.microsoft.com/office/powerpoint/2010/main" val="2225982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Themes of Huge Truck Verdicts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>
              <a:buAutoNum type="arabicPeriod" startAt="8"/>
            </a:pPr>
            <a:r>
              <a:rPr lang="en-US" dirty="0"/>
              <a:t>Conduct from the Top of the MC</a:t>
            </a:r>
          </a:p>
          <a:p>
            <a:pPr marL="400050" lvl="1" indent="0">
              <a:buNone/>
            </a:pPr>
            <a:r>
              <a:rPr lang="en-US" dirty="0"/>
              <a:t>	a.	Safety expensive</a:t>
            </a:r>
          </a:p>
          <a:p>
            <a:pPr marL="400050" lvl="1" indent="0">
              <a:buNone/>
            </a:pPr>
            <a:r>
              <a:rPr lang="en-US" dirty="0"/>
              <a:t>	b.	Didn’t Monitor Technology</a:t>
            </a:r>
          </a:p>
          <a:p>
            <a:pPr marL="400050" lvl="1" indent="0">
              <a:buNone/>
            </a:pPr>
            <a:r>
              <a:rPr lang="en-US" dirty="0"/>
              <a:t>		1.	Hard brakes and speeding</a:t>
            </a:r>
          </a:p>
          <a:p>
            <a:pPr marL="400050" lvl="1" indent="0">
              <a:buNone/>
            </a:pPr>
            <a:r>
              <a:rPr lang="en-US" dirty="0"/>
              <a:t>		2.	ELD data</a:t>
            </a:r>
          </a:p>
          <a:p>
            <a:pPr marL="400050" lvl="1" indent="0">
              <a:buNone/>
            </a:pPr>
            <a:r>
              <a:rPr lang="en-US" dirty="0"/>
              <a:t>		3.	Collision Mitigation</a:t>
            </a:r>
          </a:p>
          <a:p>
            <a:pPr marL="400050" lvl="1" indent="0">
              <a:buNone/>
            </a:pPr>
            <a:r>
              <a:rPr lang="en-US" dirty="0"/>
              <a:t>		4.	Event Recorders</a:t>
            </a:r>
          </a:p>
          <a:p>
            <a:pPr marL="400050" lvl="1" indent="0">
              <a:buNone/>
            </a:pPr>
            <a:r>
              <a:rPr lang="en-US" dirty="0"/>
              <a:t>	c.	Motor carrier hired the accident</a:t>
            </a:r>
          </a:p>
          <a:p>
            <a:pPr marL="400050" lvl="1" indent="0">
              <a:buNone/>
            </a:pPr>
            <a:r>
              <a:rPr lang="en-US" dirty="0"/>
              <a:t>	d.	No policies or policies not followed</a:t>
            </a:r>
          </a:p>
          <a:p>
            <a:pPr marL="400050" lvl="1" indent="0">
              <a:buNone/>
            </a:pPr>
            <a:r>
              <a:rPr lang="en-US" dirty="0"/>
              <a:t>	</a:t>
            </a:r>
          </a:p>
          <a:p>
            <a:pPr marL="8001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2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Safety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Whistleblower Claims</a:t>
            </a:r>
          </a:p>
          <a:p>
            <a:r>
              <a:rPr lang="en-US" dirty="0"/>
              <a:t>Didn’t Monitor Technology</a:t>
            </a:r>
          </a:p>
          <a:p>
            <a:pPr marL="0" indent="0">
              <a:buNone/>
            </a:pPr>
            <a:r>
              <a:rPr lang="en-US" dirty="0"/>
              <a:t>		1.	Hard brakes and speeding</a:t>
            </a:r>
          </a:p>
          <a:p>
            <a:pPr marL="0" indent="0">
              <a:buNone/>
            </a:pPr>
            <a:r>
              <a:rPr lang="en-US" dirty="0"/>
              <a:t>		2.	ELD data</a:t>
            </a:r>
          </a:p>
          <a:p>
            <a:pPr marL="0" indent="0">
              <a:buNone/>
            </a:pPr>
            <a:r>
              <a:rPr lang="en-US" dirty="0"/>
              <a:t>		3.	Collision Mitigation</a:t>
            </a:r>
          </a:p>
          <a:p>
            <a:pPr marL="0" indent="0">
              <a:buNone/>
            </a:pPr>
            <a:r>
              <a:rPr lang="en-US" dirty="0"/>
              <a:t>		4.	Event Recorders</a:t>
            </a:r>
          </a:p>
          <a:p>
            <a:r>
              <a:rPr lang="en-US" dirty="0"/>
              <a:t>Safety v. Employment</a:t>
            </a:r>
          </a:p>
          <a:p>
            <a:pPr lvl="1"/>
            <a:r>
              <a:rPr lang="en-US" dirty="0"/>
              <a:t>ADA and FMLA v. Safety</a:t>
            </a:r>
          </a:p>
          <a:p>
            <a:pPr lvl="1"/>
            <a:r>
              <a:rPr lang="en-US" dirty="0"/>
              <a:t>IC v. Company Drivers</a:t>
            </a:r>
          </a:p>
        </p:txBody>
      </p:sp>
    </p:spTree>
    <p:extLst>
      <p:ext uri="{BB962C8B-B14F-4D97-AF65-F5344CB8AC3E}">
        <p14:creationId xmlns:p14="http://schemas.microsoft.com/office/powerpoint/2010/main" val="4036175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Violations/Events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make best driver look like worst</a:t>
            </a:r>
          </a:p>
          <a:p>
            <a:r>
              <a:rPr lang="en-US" dirty="0"/>
              <a:t>Show response to every event</a:t>
            </a:r>
          </a:p>
          <a:p>
            <a:pPr lvl="1"/>
            <a:r>
              <a:rPr lang="en-US" dirty="0"/>
              <a:t>Monitor</a:t>
            </a:r>
          </a:p>
          <a:p>
            <a:pPr lvl="1"/>
            <a:r>
              <a:rPr lang="en-US" dirty="0"/>
              <a:t>Coach</a:t>
            </a:r>
          </a:p>
          <a:p>
            <a:pPr lvl="1"/>
            <a:r>
              <a:rPr lang="en-US" dirty="0"/>
              <a:t>Delete</a:t>
            </a:r>
          </a:p>
          <a:p>
            <a:r>
              <a:rPr lang="en-US"/>
              <a:t>Inconsistencies are “Red Flags”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74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</a:t>
            </a:r>
            <a:r>
              <a:rPr lang="en-US" dirty="0" err="1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 claims as the insured</a:t>
            </a:r>
          </a:p>
          <a:p>
            <a:pPr lvl="1"/>
            <a:r>
              <a:rPr lang="en-US" dirty="0"/>
              <a:t>Ask questions</a:t>
            </a:r>
          </a:p>
          <a:p>
            <a:pPr lvl="1"/>
            <a:r>
              <a:rPr lang="en-US" dirty="0"/>
              <a:t>Insist on the plan</a:t>
            </a:r>
          </a:p>
          <a:p>
            <a:pPr lvl="1"/>
            <a:r>
              <a:rPr lang="en-US" dirty="0"/>
              <a:t>Are you comfortable with the lawyer</a:t>
            </a:r>
          </a:p>
          <a:p>
            <a:pPr lvl="1"/>
            <a:r>
              <a:rPr lang="en-US" dirty="0"/>
              <a:t>Who are the experts</a:t>
            </a:r>
          </a:p>
          <a:p>
            <a:pPr lvl="1"/>
            <a:r>
              <a:rPr lang="en-US" dirty="0"/>
              <a:t>Focus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39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Tort reform</a:t>
            </a:r>
          </a:p>
          <a:p>
            <a:r>
              <a:rPr lang="en-US" dirty="0"/>
              <a:t>Judicial Elections</a:t>
            </a:r>
          </a:p>
        </p:txBody>
      </p:sp>
    </p:spTree>
    <p:extLst>
      <p:ext uri="{BB962C8B-B14F-4D97-AF65-F5344CB8AC3E}">
        <p14:creationId xmlns:p14="http://schemas.microsoft.com/office/powerpoint/2010/main" val="2418961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467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Shippers and Brokers will want more than $1M</a:t>
            </a:r>
          </a:p>
          <a:p>
            <a:pPr lvl="1"/>
            <a:r>
              <a:rPr lang="en-US" dirty="0"/>
              <a:t>Starting to see 2 types of brokers</a:t>
            </a:r>
          </a:p>
          <a:p>
            <a:r>
              <a:rPr lang="en-US" dirty="0"/>
              <a:t>Freight rates have been steady</a:t>
            </a:r>
          </a:p>
          <a:p>
            <a:pPr lvl="1"/>
            <a:r>
              <a:rPr lang="en-US" dirty="0"/>
              <a:t>You only made a profit or broker even because low fuel offset high insurance.</a:t>
            </a:r>
          </a:p>
          <a:p>
            <a:pPr lvl="1"/>
            <a:r>
              <a:rPr lang="en-US" dirty="0"/>
              <a:t>Start projecting future rates</a:t>
            </a:r>
          </a:p>
          <a:p>
            <a:r>
              <a:rPr lang="en-US" dirty="0"/>
              <a:t>Work on your retention</a:t>
            </a:r>
          </a:p>
          <a:p>
            <a:pPr lvl="1"/>
            <a:r>
              <a:rPr lang="en-US" dirty="0"/>
              <a:t>6 Month Rule</a:t>
            </a:r>
          </a:p>
          <a:p>
            <a:r>
              <a:rPr lang="en-US" dirty="0"/>
              <a:t>New CSA</a:t>
            </a:r>
          </a:p>
          <a:p>
            <a:r>
              <a:rPr lang="en-US" dirty="0"/>
              <a:t>Drug and Alcohol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23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Broker/Shipper 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121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are we in a tight spot?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Financial Responsibility $1M</a:t>
            </a:r>
          </a:p>
          <a:p>
            <a:r>
              <a:rPr lang="en-US" altLang="en-US"/>
              <a:t>HOS pushing efficiency</a:t>
            </a:r>
          </a:p>
          <a:p>
            <a:pPr lvl="1"/>
            <a:r>
              <a:rPr lang="en-US" altLang="en-US"/>
              <a:t>Dropped trailers</a:t>
            </a:r>
          </a:p>
          <a:p>
            <a:pPr lvl="1"/>
            <a:r>
              <a:rPr lang="en-US" altLang="en-US"/>
              <a:t>More brokering</a:t>
            </a:r>
          </a:p>
          <a:p>
            <a:r>
              <a:rPr lang="en-US" altLang="en-US"/>
              <a:t>Power Only</a:t>
            </a:r>
          </a:p>
          <a:p>
            <a:r>
              <a:rPr lang="en-US" altLang="en-US"/>
              <a:t>“Hidden Motor Carriers in the Supply Chain – The New Fraud,” </a:t>
            </a:r>
          </a:p>
        </p:txBody>
      </p:sp>
    </p:spTree>
    <p:extLst>
      <p:ext uri="{BB962C8B-B14F-4D97-AF65-F5344CB8AC3E}">
        <p14:creationId xmlns:p14="http://schemas.microsoft.com/office/powerpoint/2010/main" val="3511825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Brokers</a:t>
            </a:r>
          </a:p>
        </p:txBody>
      </p:sp>
      <p:sp>
        <p:nvSpPr>
          <p:cNvPr id="2253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Travel Agent for Freight</a:t>
            </a:r>
          </a:p>
          <a:p>
            <a:r>
              <a:rPr lang="en-US" altLang="en-US"/>
              <a:t>Regulatory history</a:t>
            </a:r>
          </a:p>
          <a:p>
            <a:r>
              <a:rPr lang="en-US" altLang="en-US"/>
              <a:t>Not regulated under Carmack</a:t>
            </a:r>
          </a:p>
          <a:p>
            <a:r>
              <a:rPr lang="en-US" altLang="en-US"/>
              <a:t>Not liable for freight claims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213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27100" y="0"/>
            <a:ext cx="7150100" cy="1219200"/>
          </a:xfrm>
        </p:spPr>
        <p:txBody>
          <a:bodyPr/>
          <a:lstStyle/>
          <a:p>
            <a:r>
              <a:rPr lang="en-US" altLang="en-US"/>
              <a:t>Generally unregulated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49 CFR 371</a:t>
            </a:r>
          </a:p>
          <a:p>
            <a:pPr lvl="1">
              <a:defRPr/>
            </a:pPr>
            <a:r>
              <a:rPr lang="en-US" altLang="en-US" dirty="0"/>
              <a:t>Record keeping</a:t>
            </a:r>
          </a:p>
          <a:p>
            <a:pPr lvl="1">
              <a:defRPr/>
            </a:pPr>
            <a:r>
              <a:rPr lang="en-US" altLang="en-US" dirty="0"/>
              <a:t>Not allow to represent itself as a carrier</a:t>
            </a:r>
          </a:p>
          <a:p>
            <a:pPr lvl="1">
              <a:defRPr/>
            </a:pPr>
            <a:r>
              <a:rPr lang="en-US" altLang="en-US" dirty="0"/>
              <a:t>Separate accounts from brokerage and motor carrier activities</a:t>
            </a:r>
          </a:p>
          <a:p>
            <a:pPr lvl="1">
              <a:defRPr/>
            </a:pPr>
            <a:r>
              <a:rPr lang="en-US" altLang="en-US" dirty="0"/>
              <a:t>Restricted ability to “rebate”</a:t>
            </a:r>
          </a:p>
          <a:p>
            <a:pPr>
              <a:defRPr/>
            </a:pPr>
            <a:r>
              <a:rPr lang="en-US" altLang="en-US" dirty="0"/>
              <a:t>Map 21</a:t>
            </a:r>
          </a:p>
          <a:p>
            <a:pPr lvl="1">
              <a:defRPr/>
            </a:pPr>
            <a:r>
              <a:rPr lang="en-US" altLang="en-US" dirty="0"/>
              <a:t>Only brokers can broker</a:t>
            </a:r>
          </a:p>
          <a:p>
            <a:pPr lvl="1">
              <a:defRPr/>
            </a:pPr>
            <a:r>
              <a:rPr lang="en-US" altLang="en-US" dirty="0"/>
              <a:t>Doesn’t apply to exempt, intrastate</a:t>
            </a:r>
          </a:p>
          <a:p>
            <a:pPr lvl="1">
              <a:defRPr/>
            </a:pPr>
            <a:r>
              <a:rPr lang="en-US" altLang="en-US" dirty="0"/>
              <a:t>Training</a:t>
            </a:r>
          </a:p>
          <a:p>
            <a:pPr>
              <a:defRPr/>
            </a:pPr>
            <a:r>
              <a:rPr lang="en-US" altLang="en-US" dirty="0"/>
              <a:t>DOT numbers </a:t>
            </a:r>
          </a:p>
          <a:p>
            <a:pPr marL="57150" indent="0">
              <a:buFontTx/>
              <a:buNone/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230725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all of this happen?</a:t>
            </a:r>
          </a:p>
        </p:txBody>
      </p:sp>
      <p:pic>
        <p:nvPicPr>
          <p:cNvPr id="4" name="Picture 2" descr="C:\Users\rob moseley\AppData\Local\Microsoft\Windows\Temporary Internet Files\Content.IE5\8T70PO3V\light-switch-off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05000"/>
            <a:ext cx="13716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4076700"/>
            <a:ext cx="1290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2011</a:t>
            </a:r>
          </a:p>
        </p:txBody>
      </p:sp>
    </p:spTree>
    <p:extLst>
      <p:ext uri="{BB962C8B-B14F-4D97-AF65-F5344CB8AC3E}">
        <p14:creationId xmlns:p14="http://schemas.microsoft.com/office/powerpoint/2010/main" val="3910116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927100" y="0"/>
            <a:ext cx="9131300" cy="1219200"/>
          </a:xfrm>
        </p:spPr>
        <p:txBody>
          <a:bodyPr/>
          <a:lstStyle/>
          <a:p>
            <a:r>
              <a:rPr lang="en-US" altLang="en-US"/>
              <a:t>Contract Issues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3 Part Process</a:t>
            </a:r>
          </a:p>
          <a:p>
            <a:pPr lvl="1"/>
            <a:r>
              <a:rPr lang="en-US" altLang="en-US"/>
              <a:t>Shipper-Broker Contract</a:t>
            </a:r>
          </a:p>
          <a:p>
            <a:pPr lvl="2"/>
            <a:r>
              <a:rPr lang="en-US" altLang="en-US"/>
              <a:t>Do with tariff of motor carrier</a:t>
            </a:r>
          </a:p>
          <a:p>
            <a:pPr lvl="2"/>
            <a:r>
              <a:rPr lang="en-US" altLang="en-US"/>
              <a:t>Specific Brokerage contract</a:t>
            </a:r>
          </a:p>
          <a:p>
            <a:pPr lvl="2"/>
            <a:r>
              <a:rPr lang="en-US" altLang="en-US"/>
              <a:t>60% moves without contracts</a:t>
            </a:r>
          </a:p>
          <a:p>
            <a:pPr lvl="1"/>
            <a:r>
              <a:rPr lang="en-US" altLang="en-US"/>
              <a:t>Broker-Carrier Agreement</a:t>
            </a:r>
          </a:p>
          <a:p>
            <a:pPr lvl="2"/>
            <a:r>
              <a:rPr lang="en-US" altLang="en-US"/>
              <a:t>100% in place</a:t>
            </a:r>
          </a:p>
          <a:p>
            <a:pPr lvl="1"/>
            <a:r>
              <a:rPr lang="en-US" altLang="en-US"/>
              <a:t>Load confirmations referencing terms and conditions</a:t>
            </a:r>
          </a:p>
          <a:p>
            <a:pPr lvl="1"/>
            <a:r>
              <a:rPr lang="en-US" altLang="en-US"/>
              <a:t>Agency agreement</a:t>
            </a:r>
          </a:p>
        </p:txBody>
      </p:sp>
    </p:spTree>
    <p:extLst>
      <p:ext uri="{BB962C8B-B14F-4D97-AF65-F5344CB8AC3E}">
        <p14:creationId xmlns:p14="http://schemas.microsoft.com/office/powerpoint/2010/main" val="822866720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27100" y="0"/>
            <a:ext cx="8140700" cy="1219200"/>
          </a:xfrm>
        </p:spPr>
        <p:txBody>
          <a:bodyPr/>
          <a:lstStyle/>
          <a:p>
            <a:r>
              <a:rPr lang="en-US" altLang="en-US"/>
              <a:t>Broker Insurance Products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Contingent Cargo</a:t>
            </a:r>
          </a:p>
          <a:p>
            <a:pPr lvl="1"/>
            <a:r>
              <a:rPr lang="en-US" altLang="en-US"/>
              <a:t>Protection for you in the event underlying carrier has no coverage or denies coverage</a:t>
            </a:r>
          </a:p>
          <a:p>
            <a:r>
              <a:rPr lang="en-US" altLang="en-US"/>
              <a:t>Your cargo coverage for a carrier will not apply</a:t>
            </a:r>
          </a:p>
          <a:p>
            <a:r>
              <a:rPr lang="en-US" altLang="en-US"/>
              <a:t>Errors and Omissions</a:t>
            </a:r>
          </a:p>
          <a:p>
            <a:r>
              <a:rPr lang="en-US" altLang="en-US"/>
              <a:t>CGL</a:t>
            </a:r>
          </a:p>
          <a:p>
            <a:r>
              <a:rPr lang="en-US" altLang="en-US"/>
              <a:t>Contingent Auto or Hired and Non-Owned Auto</a:t>
            </a:r>
          </a:p>
          <a:p>
            <a:r>
              <a:rPr lang="en-US" altLang="en-US"/>
              <a:t>Broker Bond</a:t>
            </a:r>
          </a:p>
        </p:txBody>
      </p:sp>
    </p:spTree>
    <p:extLst>
      <p:ext uri="{BB962C8B-B14F-4D97-AF65-F5344CB8AC3E}">
        <p14:creationId xmlns:p14="http://schemas.microsoft.com/office/powerpoint/2010/main" val="2514888771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/>
              <a:t>Current Environment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/>
              <a:t>Suit against the driver</a:t>
            </a:r>
          </a:p>
          <a:p>
            <a:pPr eaLnBrk="1" hangingPunct="1">
              <a:buFontTx/>
              <a:buNone/>
            </a:pPr>
            <a:endParaRPr lang="en-US" altLang="en-US" sz="2000"/>
          </a:p>
        </p:txBody>
      </p:sp>
      <p:sp>
        <p:nvSpPr>
          <p:cNvPr id="28676" name="Oval 13"/>
          <p:cNvSpPr>
            <a:spLocks noChangeArrowheads="1"/>
          </p:cNvSpPr>
          <p:nvPr/>
        </p:nvSpPr>
        <p:spPr bwMode="auto">
          <a:xfrm>
            <a:off x="4191000" y="3352800"/>
            <a:ext cx="9906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28331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0"/>
            <a:ext cx="7988300" cy="1219200"/>
          </a:xfrm>
        </p:spPr>
        <p:txBody>
          <a:bodyPr/>
          <a:lstStyle/>
          <a:p>
            <a:pPr eaLnBrk="1" hangingPunct="1"/>
            <a:r>
              <a:rPr lang="en-US" altLang="en-US"/>
              <a:t>Current Environment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Suit Against the Company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581400" y="3352800"/>
            <a:ext cx="1981200" cy="1981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4038600" y="3810000"/>
            <a:ext cx="9906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35468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0"/>
            <a:ext cx="8445500" cy="1219200"/>
          </a:xfrm>
        </p:spPr>
        <p:txBody>
          <a:bodyPr/>
          <a:lstStyle/>
          <a:p>
            <a:pPr eaLnBrk="1" hangingPunct="1"/>
            <a:r>
              <a:rPr lang="en-US" altLang="en-US"/>
              <a:t>Current Environment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Suit against Shipper/Broker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895600" y="2286000"/>
            <a:ext cx="3048000" cy="3048000"/>
          </a:xfrm>
          <a:prstGeom prst="ellipse">
            <a:avLst/>
          </a:prstGeom>
          <a:solidFill>
            <a:srgbClr val="00457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3505200" y="2819400"/>
            <a:ext cx="1981200" cy="1981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3962400" y="3200400"/>
            <a:ext cx="10668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33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rgbClr val="333333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333333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18302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3300" y="0"/>
            <a:ext cx="8369300" cy="1219200"/>
          </a:xfrm>
        </p:spPr>
        <p:txBody>
          <a:bodyPr/>
          <a:lstStyle/>
          <a:p>
            <a:r>
              <a:rPr lang="en-US" altLang="en-US"/>
              <a:t>Broker Liability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467600" cy="4495800"/>
          </a:xfrm>
        </p:spPr>
        <p:txBody>
          <a:bodyPr/>
          <a:lstStyle/>
          <a:p>
            <a:r>
              <a:rPr lang="en-US" altLang="en-US" sz="2800"/>
              <a:t>Theories of Liability</a:t>
            </a:r>
          </a:p>
          <a:p>
            <a:pPr lvl="1"/>
            <a:r>
              <a:rPr lang="en-US" altLang="en-US" sz="2800"/>
              <a:t>Control</a:t>
            </a:r>
          </a:p>
          <a:p>
            <a:pPr lvl="1"/>
            <a:r>
              <a:rPr lang="en-US" altLang="en-US" sz="2800"/>
              <a:t>Dangerous Activities</a:t>
            </a:r>
          </a:p>
          <a:p>
            <a:pPr lvl="1"/>
            <a:r>
              <a:rPr lang="en-US" altLang="en-US" sz="2800"/>
              <a:t>Negligent Selection</a:t>
            </a:r>
          </a:p>
          <a:p>
            <a:pPr lvl="1"/>
            <a:r>
              <a:rPr lang="en-US" altLang="en-US" sz="2800"/>
              <a:t>Representation as Carrier</a:t>
            </a:r>
          </a:p>
          <a:p>
            <a:pPr lvl="1"/>
            <a:r>
              <a:rPr lang="en-US" altLang="en-US" sz="2800"/>
              <a:t>Brokerage industry in general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185310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	Control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State law Control tests</a:t>
            </a:r>
          </a:p>
          <a:p>
            <a:r>
              <a:rPr lang="en-US" altLang="en-US"/>
              <a:t>Driver Calls</a:t>
            </a:r>
          </a:p>
          <a:p>
            <a:r>
              <a:rPr lang="en-US" altLang="en-US"/>
              <a:t>Penalties</a:t>
            </a:r>
          </a:p>
          <a:p>
            <a:r>
              <a:rPr lang="en-US" altLang="en-US"/>
              <a:t>Sperl v. CHR</a:t>
            </a:r>
          </a:p>
          <a:p>
            <a:r>
              <a:rPr lang="en-US" altLang="en-US"/>
              <a:t>Coverage?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1609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	Dangerous Activity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Serna v. Petty Leach</a:t>
            </a:r>
          </a:p>
          <a:p>
            <a:r>
              <a:rPr lang="en-US" altLang="en-US"/>
              <a:t>Restatement</a:t>
            </a:r>
          </a:p>
          <a:p>
            <a:r>
              <a:rPr lang="en-US" altLang="en-US"/>
              <a:t>Not adopted widely</a:t>
            </a:r>
          </a:p>
          <a:p>
            <a:r>
              <a:rPr lang="en-US" altLang="en-US"/>
              <a:t>Should not apply to brokers</a:t>
            </a:r>
          </a:p>
        </p:txBody>
      </p:sp>
    </p:spTree>
    <p:extLst>
      <p:ext uri="{BB962C8B-B14F-4D97-AF65-F5344CB8AC3E}">
        <p14:creationId xmlns:p14="http://schemas.microsoft.com/office/powerpoint/2010/main" val="27312911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	Negligent Selection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67600" cy="4495800"/>
          </a:xfrm>
        </p:spPr>
        <p:txBody>
          <a:bodyPr>
            <a:normAutofit fontScale="92500"/>
          </a:bodyPr>
          <a:lstStyle/>
          <a:p>
            <a:r>
              <a:rPr lang="en-US" altLang="en-US"/>
              <a:t>Reasons you should not have hired a carrier</a:t>
            </a:r>
          </a:p>
          <a:p>
            <a:pPr lvl="1"/>
            <a:r>
              <a:rPr lang="en-US" altLang="en-US"/>
              <a:t>Unrated</a:t>
            </a:r>
          </a:p>
          <a:p>
            <a:pPr lvl="1"/>
            <a:r>
              <a:rPr lang="en-US" altLang="en-US"/>
              <a:t>New Carrier</a:t>
            </a:r>
          </a:p>
          <a:p>
            <a:pPr lvl="1"/>
            <a:r>
              <a:rPr lang="en-US" altLang="en-US"/>
              <a:t>Conditional Rating</a:t>
            </a:r>
          </a:p>
          <a:p>
            <a:pPr lvl="1"/>
            <a:r>
              <a:rPr lang="en-US" altLang="en-US"/>
              <a:t>Had electronic devices that could be read while moving</a:t>
            </a:r>
          </a:p>
          <a:p>
            <a:pPr lvl="1"/>
            <a:r>
              <a:rPr lang="en-US" altLang="en-US"/>
              <a:t>Alert(s)</a:t>
            </a:r>
          </a:p>
          <a:p>
            <a:pPr lvl="1"/>
            <a:r>
              <a:rPr lang="en-US" altLang="en-US"/>
              <a:t>Serious violations during Comprehensive Review</a:t>
            </a:r>
          </a:p>
          <a:p>
            <a:pPr lvl="1"/>
            <a:r>
              <a:rPr lang="en-US" altLang="en-US"/>
              <a:t>Insufficient Driver hiring criteria</a:t>
            </a:r>
          </a:p>
          <a:p>
            <a:pPr lvl="1"/>
            <a:r>
              <a:rPr lang="en-US" altLang="en-US"/>
              <a:t>Didn’t use PSP</a:t>
            </a:r>
          </a:p>
          <a:p>
            <a:pPr lvl="1"/>
            <a:r>
              <a:rPr lang="en-US" altLang="en-US"/>
              <a:t>Nonpublic Information (actual knowledge)</a:t>
            </a:r>
          </a:p>
          <a:p>
            <a:pPr lvl="1"/>
            <a:r>
              <a:rPr lang="en-US" altLang="en-US"/>
              <a:t>Quick Pay or Factoring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04485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	Negligent Selection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67600" cy="4495800"/>
          </a:xfrm>
        </p:spPr>
        <p:txBody>
          <a:bodyPr/>
          <a:lstStyle/>
          <a:p>
            <a:r>
              <a:rPr lang="en-US" altLang="en-US"/>
              <a:t>Reasons you should not have hired a carrier (cont)</a:t>
            </a:r>
          </a:p>
          <a:p>
            <a:pPr lvl="1"/>
            <a:r>
              <a:rPr lang="en-US" altLang="en-US"/>
              <a:t>No authority</a:t>
            </a:r>
          </a:p>
          <a:p>
            <a:pPr lvl="1"/>
            <a:r>
              <a:rPr lang="en-US" altLang="en-US"/>
              <a:t>Drug policy</a:t>
            </a:r>
          </a:p>
          <a:p>
            <a:pPr lvl="1"/>
            <a:r>
              <a:rPr lang="en-US" altLang="en-US"/>
              <a:t>Show the photos</a:t>
            </a:r>
          </a:p>
          <a:p>
            <a:pPr lvl="1"/>
            <a:r>
              <a:rPr lang="en-US" altLang="en-US"/>
              <a:t>TMS and Subscriptions</a:t>
            </a:r>
          </a:p>
          <a:p>
            <a:pPr lvl="1"/>
            <a:r>
              <a:rPr lang="en-US" altLang="en-US"/>
              <a:t>Comments in the TMS</a:t>
            </a:r>
          </a:p>
          <a:p>
            <a:pPr lvl="1"/>
            <a:r>
              <a:rPr lang="en-US" altLang="en-US"/>
              <a:t>Eliminate chameleons in your TMS</a:t>
            </a:r>
          </a:p>
          <a:p>
            <a:pPr lvl="1"/>
            <a:r>
              <a:rPr lang="en-US" altLang="en-US"/>
              <a:t>Multiple cancelations or revocations</a:t>
            </a:r>
          </a:p>
          <a:p>
            <a:r>
              <a:rPr lang="en-US" altLang="en-US"/>
              <a:t>What other broker approved the carrier.</a:t>
            </a:r>
          </a:p>
        </p:txBody>
      </p:sp>
    </p:spTree>
    <p:extLst>
      <p:ext uri="{BB962C8B-B14F-4D97-AF65-F5344CB8AC3E}">
        <p14:creationId xmlns:p14="http://schemas.microsoft.com/office/powerpoint/2010/main" val="385661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- $40M, ATL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522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4.	De Facto Carrier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49 CFR 371 – broker does not include carrier with regard to a load MC was otherwise bound to transport</a:t>
            </a:r>
          </a:p>
          <a:p>
            <a:r>
              <a:rPr lang="en-US" altLang="en-US"/>
              <a:t>Signed Carrier Contract</a:t>
            </a:r>
          </a:p>
          <a:p>
            <a:r>
              <a:rPr lang="en-US" altLang="en-US"/>
              <a:t>Agreed to be liable as the motor carrier</a:t>
            </a:r>
          </a:p>
          <a:p>
            <a:r>
              <a:rPr lang="en-US" altLang="en-US"/>
              <a:t>Subcontractor Issue</a:t>
            </a:r>
          </a:p>
          <a:p>
            <a:r>
              <a:rPr lang="en-US" altLang="en-US"/>
              <a:t>No contract defining you as broker</a:t>
            </a:r>
          </a:p>
          <a:p>
            <a:pPr lvl="1"/>
            <a:r>
              <a:rPr lang="en-US" altLang="en-US"/>
              <a:t>100% we thought they were a carrier</a:t>
            </a:r>
          </a:p>
          <a:p>
            <a:pPr lvl="1"/>
            <a:r>
              <a:rPr lang="en-US" altLang="en-US"/>
              <a:t>Must have a shipper-broker contract</a:t>
            </a:r>
          </a:p>
          <a:p>
            <a:pPr lvl="1"/>
            <a:r>
              <a:rPr lang="en-US" altLang="en-US"/>
              <a:t>At least refer to website on confirmation</a:t>
            </a:r>
          </a:p>
        </p:txBody>
      </p:sp>
    </p:spTree>
    <p:extLst>
      <p:ext uri="{BB962C8B-B14F-4D97-AF65-F5344CB8AC3E}">
        <p14:creationId xmlns:p14="http://schemas.microsoft.com/office/powerpoint/2010/main" val="14944988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Follow the Money	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Not only do the contracts have to be right</a:t>
            </a:r>
          </a:p>
          <a:p>
            <a:pPr lvl="1"/>
            <a:r>
              <a:rPr lang="en-US" altLang="en-US"/>
              <a:t>Contractual authority to broker (what did you tell the shipper you were doing?)</a:t>
            </a:r>
          </a:p>
          <a:p>
            <a:pPr lvl="1"/>
            <a:r>
              <a:rPr lang="en-US" altLang="en-US"/>
              <a:t>Brokerage Authority</a:t>
            </a:r>
          </a:p>
          <a:p>
            <a:r>
              <a:rPr lang="en-US" altLang="en-US"/>
              <a:t>Follow the money</a:t>
            </a:r>
          </a:p>
          <a:p>
            <a:pPr lvl="1"/>
            <a:r>
              <a:rPr lang="en-US" altLang="en-US"/>
              <a:t>Does the money recognize the relationship?</a:t>
            </a:r>
          </a:p>
          <a:p>
            <a:pPr lvl="1"/>
            <a:r>
              <a:rPr lang="en-US" altLang="en-US"/>
              <a:t>Do you have the back office agreements in place to support the money flow?</a:t>
            </a:r>
          </a:p>
        </p:txBody>
      </p:sp>
    </p:spTree>
    <p:extLst>
      <p:ext uri="{BB962C8B-B14F-4D97-AF65-F5344CB8AC3E}">
        <p14:creationId xmlns:p14="http://schemas.microsoft.com/office/powerpoint/2010/main" val="30273424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5.	Attack on the Broker Model in General	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Broker motivation is to find the cheapest carrier</a:t>
            </a:r>
          </a:p>
          <a:p>
            <a:pPr lvl="1"/>
            <a:r>
              <a:rPr lang="en-US" altLang="en-US"/>
              <a:t>Ignores economics and efficiencies</a:t>
            </a:r>
          </a:p>
          <a:p>
            <a:pPr lvl="1"/>
            <a:r>
              <a:rPr lang="en-US" altLang="en-US"/>
              <a:t>Ignores service issues</a:t>
            </a:r>
          </a:p>
          <a:p>
            <a:pPr lvl="1"/>
            <a:r>
              <a:rPr lang="en-US" altLang="en-US"/>
              <a:t>Might lose money on a shipment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1385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0"/>
            <a:ext cx="8369300" cy="1219200"/>
          </a:xfrm>
        </p:spPr>
        <p:txBody>
          <a:bodyPr/>
          <a:lstStyle/>
          <a:p>
            <a:r>
              <a:rPr lang="en-US" altLang="en-US"/>
              <a:t>Broker Liability History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Schramm (2004) – MD</a:t>
            </a:r>
          </a:p>
          <a:p>
            <a:pPr lvl="1"/>
            <a:r>
              <a:rPr lang="en-US" altLang="en-US"/>
              <a:t>Only denied SJ on Negligent Selection</a:t>
            </a:r>
          </a:p>
          <a:p>
            <a:r>
              <a:rPr lang="en-US" altLang="en-US"/>
              <a:t>Jones (2008)	- VA</a:t>
            </a:r>
          </a:p>
          <a:p>
            <a:pPr lvl="1"/>
            <a:r>
              <a:rPr lang="en-US" altLang="en-US"/>
              <a:t>Trial verdict on negligent selection</a:t>
            </a:r>
          </a:p>
          <a:p>
            <a:r>
              <a:rPr lang="en-US" altLang="en-US"/>
              <a:t>Sperl (2011) – IL</a:t>
            </a:r>
          </a:p>
          <a:p>
            <a:pPr lvl="1"/>
            <a:r>
              <a:rPr lang="en-US" altLang="en-US"/>
              <a:t>Trial verdict on control</a:t>
            </a:r>
          </a:p>
          <a:p>
            <a:r>
              <a:rPr lang="en-US" altLang="en-US"/>
              <a:t>Linhart (2012) WA</a:t>
            </a:r>
          </a:p>
          <a:p>
            <a:pPr lvl="1"/>
            <a:r>
              <a:rPr lang="en-US" altLang="en-US"/>
              <a:t>Trial verdict on negligent selection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860918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3300" y="0"/>
            <a:ext cx="7912100" cy="1219200"/>
          </a:xfrm>
        </p:spPr>
        <p:txBody>
          <a:bodyPr/>
          <a:lstStyle/>
          <a:p>
            <a:r>
              <a:rPr lang="en-US" altLang="en-US"/>
              <a:t>Broker Liability – Phase II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Hayward (2012) IL </a:t>
            </a:r>
          </a:p>
          <a:p>
            <a:pPr lvl="1"/>
            <a:r>
              <a:rPr lang="en-US" altLang="en-US"/>
              <a:t>Win for broker</a:t>
            </a:r>
          </a:p>
          <a:p>
            <a:r>
              <a:rPr lang="en-US" altLang="en-US"/>
              <a:t>Kavaluk (2013) NY</a:t>
            </a:r>
          </a:p>
          <a:p>
            <a:pPr lvl="1"/>
            <a:r>
              <a:rPr lang="en-US" altLang="en-US"/>
              <a:t>Win for broker</a:t>
            </a:r>
          </a:p>
          <a:p>
            <a:r>
              <a:rPr lang="en-US" altLang="en-US"/>
              <a:t>McComb (2014) IL</a:t>
            </a:r>
          </a:p>
          <a:p>
            <a:pPr lvl="1"/>
            <a:r>
              <a:rPr lang="en-US" altLang="en-US"/>
              <a:t>Win for broker</a:t>
            </a:r>
          </a:p>
          <a:p>
            <a:pPr lvl="1"/>
            <a:r>
              <a:rPr lang="en-US" altLang="en-US"/>
              <a:t>Satisfactory safety rating</a:t>
            </a:r>
          </a:p>
          <a:p>
            <a:r>
              <a:rPr lang="en-US" altLang="en-US"/>
              <a:t>Dockery (2014) NC</a:t>
            </a:r>
          </a:p>
          <a:p>
            <a:pPr lvl="1"/>
            <a:r>
              <a:rPr lang="en-US" altLang="en-US"/>
              <a:t>SJ in favor of broker</a:t>
            </a:r>
          </a:p>
        </p:txBody>
      </p:sp>
    </p:spTree>
    <p:extLst>
      <p:ext uri="{BB962C8B-B14F-4D97-AF65-F5344CB8AC3E}">
        <p14:creationId xmlns:p14="http://schemas.microsoft.com/office/powerpoint/2010/main" val="2700888961"/>
      </p:ext>
    </p:ext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27100" y="0"/>
            <a:ext cx="7988300" cy="1219200"/>
          </a:xfrm>
        </p:spPr>
        <p:txBody>
          <a:bodyPr/>
          <a:lstStyle/>
          <a:p>
            <a:r>
              <a:rPr lang="en-US" altLang="en-US"/>
              <a:t>Broker Liability Phase II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/>
              <a:t>Beavers v.  Victorian, 2014 WL 1276374 (OK 2014)</a:t>
            </a:r>
          </a:p>
          <a:p>
            <a:pPr lvl="1"/>
            <a:r>
              <a:rPr lang="en-US" altLang="en-US"/>
              <a:t>Dismissed Vicarious Liability Claim</a:t>
            </a:r>
          </a:p>
          <a:p>
            <a:pPr lvl="1"/>
            <a:r>
              <a:rPr lang="en-US" altLang="en-US"/>
              <a:t>Denied SJ on Negligent Selection of Carriers</a:t>
            </a:r>
          </a:p>
          <a:p>
            <a:r>
              <a:rPr lang="en-US" altLang="en-US"/>
              <a:t>Hobbs v. Zhao, 2015 US Dist. Lexis 11762 (ND OK 2015)</a:t>
            </a:r>
          </a:p>
          <a:p>
            <a:pPr lvl="1"/>
            <a:r>
              <a:rPr lang="en-US" altLang="en-US"/>
              <a:t>Amazon assigned to #1 but brokered four times to Zhao</a:t>
            </a:r>
          </a:p>
          <a:p>
            <a:pPr lvl="1"/>
            <a:r>
              <a:rPr lang="en-US" altLang="en-US"/>
              <a:t>SJ granted as to Negligent Entrustment of the load</a:t>
            </a:r>
          </a:p>
          <a:p>
            <a:pPr lvl="2"/>
            <a:r>
              <a:rPr lang="en-US" altLang="en-US"/>
              <a:t>Amazon gave a load, not a truck</a:t>
            </a:r>
          </a:p>
          <a:p>
            <a:pPr lvl="1"/>
            <a:r>
              <a:rPr lang="en-US" altLang="en-US"/>
              <a:t>Negligent hiring: shipper has a duty to use reasonable care in selecting a carrier</a:t>
            </a:r>
          </a:p>
          <a:p>
            <a:pPr lvl="2"/>
            <a:r>
              <a:rPr lang="en-US" altLang="en-US"/>
              <a:t>Amazon hired #1</a:t>
            </a:r>
          </a:p>
          <a:p>
            <a:pPr lvl="2"/>
            <a:r>
              <a:rPr lang="en-US" altLang="en-US"/>
              <a:t>Not direct contact with #4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259633"/>
      </p:ext>
    </p:extLst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Broker Liability Phase II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>
                <a:hlinkClick r:id="rId2"/>
              </a:rPr>
              <a:t>McHale v. WD. Trucking</a:t>
            </a:r>
            <a:r>
              <a:rPr lang="en-US" altLang="en-US"/>
              <a:t>, 2015 Il App (1st) 132625)</a:t>
            </a:r>
          </a:p>
          <a:p>
            <a:r>
              <a:rPr lang="en-US" altLang="en-US"/>
              <a:t>Broker was vicariously liable for the actions of the driver under $8 M verdict</a:t>
            </a:r>
          </a:p>
          <a:p>
            <a:pPr lvl="1"/>
            <a:r>
              <a:rPr lang="en-US" altLang="en-US"/>
              <a:t>Control factors for Respondeat Superior</a:t>
            </a:r>
          </a:p>
          <a:p>
            <a:pPr lvl="2"/>
            <a:r>
              <a:rPr lang="en-US" altLang="en-US"/>
              <a:t>Provided route</a:t>
            </a:r>
          </a:p>
          <a:p>
            <a:pPr lvl="2"/>
            <a:r>
              <a:rPr lang="en-US" altLang="en-US"/>
              <a:t>Shipper-Broker Contract said Broker would have exclusive control over transportation ) – probably carrier agreement</a:t>
            </a:r>
          </a:p>
          <a:p>
            <a:pPr lvl="2"/>
            <a:r>
              <a:rPr lang="en-US" altLang="en-US"/>
              <a:t>Carrier violation led to termination</a:t>
            </a:r>
          </a:p>
          <a:p>
            <a:r>
              <a:rPr lang="en-US" altLang="en-US"/>
              <a:t>Motor carrier was obligated to fully indemnify the broker, </a:t>
            </a:r>
          </a:p>
          <a:p>
            <a:pPr lvl="1"/>
            <a:r>
              <a:rPr lang="en-US" altLang="en-US"/>
              <a:t>million dollars in auto coverage was not a limitation on the indemnity obligation </a:t>
            </a:r>
          </a:p>
        </p:txBody>
      </p:sp>
    </p:spTree>
    <p:extLst>
      <p:ext uri="{BB962C8B-B14F-4D97-AF65-F5344CB8AC3E}">
        <p14:creationId xmlns:p14="http://schemas.microsoft.com/office/powerpoint/2010/main" val="20247330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Broker Liability Phase II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/>
              <a:t>Dragna., v. KLLM Transport Services, LLC 638 Fed. Appx. 314 (5th Cir. 2016). 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Trial level 2015 WL 729844 (MDLA 2015).</a:t>
            </a:r>
          </a:p>
          <a:p>
            <a:r>
              <a:rPr lang="en-US" altLang="en-US"/>
              <a:t>(a)Defendant did not form joint venture with carrier; (b)carrier was A&amp;Z’s independent contractor and could therefore not be held vicariously liable because they did not assert any control over the driver; and </a:t>
            </a:r>
          </a:p>
          <a:p>
            <a:r>
              <a:rPr lang="en-US" altLang="en-US"/>
              <a:t>(c) KLLM could not be held liable for negligent hiring as they had no knowledge of policies in place by A&amp;Z around hiring.  Carrier had 3 basics in alert threshold – not evidence carrier was irresponsible.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9089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Broker Liability – Phase II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hlinkClick r:id="rId2"/>
              </a:rPr>
              <a:t>Gonzalez v. Ramirez</a:t>
            </a:r>
            <a:r>
              <a:rPr lang="en-US" altLang="en-US"/>
              <a:t>, 2015 WL 2148028 (Tex 2015).</a:t>
            </a:r>
          </a:p>
          <a:p>
            <a:pPr lvl="1"/>
            <a:r>
              <a:rPr lang="en-US" altLang="en-US"/>
              <a:t>Agricultural shipment</a:t>
            </a:r>
          </a:p>
          <a:p>
            <a:pPr lvl="1"/>
            <a:r>
              <a:rPr lang="en-US" altLang="en-US"/>
              <a:t>Shipper was sued</a:t>
            </a:r>
          </a:p>
          <a:p>
            <a:pPr lvl="1"/>
            <a:r>
              <a:rPr lang="en-US" altLang="en-US"/>
              <a:t>Shipper did not control what the carrier did and how it operated.</a:t>
            </a:r>
          </a:p>
          <a:p>
            <a:pPr lvl="1"/>
            <a:r>
              <a:rPr lang="en-US" altLang="en-US"/>
              <a:t>Simply gave pick up and delivery instructions </a:t>
            </a:r>
          </a:p>
        </p:txBody>
      </p:sp>
    </p:spTree>
    <p:extLst>
      <p:ext uri="{BB962C8B-B14F-4D97-AF65-F5344CB8AC3E}">
        <p14:creationId xmlns:p14="http://schemas.microsoft.com/office/powerpoint/2010/main" val="38547464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PHASE III Cases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816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- $13.2M , AZ</a:t>
            </a:r>
          </a:p>
          <a:p>
            <a:r>
              <a:rPr lang="en-US" dirty="0"/>
              <a:t>May - $21M, TX</a:t>
            </a:r>
          </a:p>
          <a:p>
            <a:r>
              <a:rPr lang="en-US" dirty="0"/>
              <a:t>June – 36.5M, CA</a:t>
            </a:r>
          </a:p>
          <a:p>
            <a:r>
              <a:rPr lang="en-US" dirty="0"/>
              <a:t>August - $20M, CA</a:t>
            </a:r>
          </a:p>
          <a:p>
            <a:r>
              <a:rPr lang="en-US" dirty="0"/>
              <a:t>August - $117 LA</a:t>
            </a:r>
          </a:p>
          <a:p>
            <a:r>
              <a:rPr lang="en-US" dirty="0"/>
              <a:t>December - $18.5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593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850708"/>
            <a:ext cx="8229600" cy="566929"/>
          </a:xfrm>
        </p:spPr>
        <p:txBody>
          <a:bodyPr>
            <a:normAutofit fontScale="90000"/>
          </a:bodyPr>
          <a:lstStyle/>
          <a:p>
            <a:r>
              <a:rPr lang="en-US" altLang="en-US" sz="2700" dirty="0"/>
              <a:t>Bowman v. </a:t>
            </a:r>
            <a:r>
              <a:rPr lang="en-US" altLang="en-US" sz="2700" dirty="0" err="1"/>
              <a:t>Benouttas</a:t>
            </a:r>
            <a:r>
              <a:rPr lang="en-US" altLang="en-US" sz="2700" dirty="0"/>
              <a:t> 2016 Tenn. App. LEXIS 668 (Tenn. Ct. App. Sept. 9, 2016)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Claims were vicarious liability, joint venture, and implied partnership. </a:t>
            </a:r>
          </a:p>
          <a:p>
            <a:r>
              <a:rPr lang="en-US" altLang="en-US" dirty="0"/>
              <a:t>Plaintiff argued factors: (1) motor carrier got over 50% of its freight from broker, (2) MC safety violations publicly available (not quantified); (3) instructions on loads, (4) determined type of equipment, (5) monitored progress of loads, (6) direct contact with drivers, (7) assembled freight loads. </a:t>
            </a:r>
          </a:p>
          <a:p>
            <a:endParaRPr lang="en-US" altLang="en-US" dirty="0"/>
          </a:p>
          <a:p>
            <a:r>
              <a:rPr lang="en-US" altLang="en-US" dirty="0"/>
              <a:t>SJ to broker granted.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52295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b="1" u="sng" dirty="0"/>
              <a:t>Ramos-Becerra v. Hatfield</a:t>
            </a:r>
            <a:r>
              <a:rPr lang="en-US" altLang="en-US" sz="3600" dirty="0"/>
              <a:t> (JB Hunt), 2016 Westlaw 5719801 (MD PA 2016).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Power only carrier pulling JB Hunt trailer.  Carrier had a bad history and involved in accident with a positive drug test and fleeing the scene.  </a:t>
            </a:r>
          </a:p>
          <a:p>
            <a:r>
              <a:rPr lang="en-US" altLang="en-US"/>
              <a:t>Negligence claim not preempted</a:t>
            </a:r>
          </a:p>
          <a:p>
            <a:r>
              <a:rPr lang="en-US" altLang="en-US"/>
              <a:t>Court cites mostly carrier cases</a:t>
            </a:r>
          </a:p>
          <a:p>
            <a:r>
              <a:rPr lang="en-US" altLang="en-US"/>
              <a:t>Mentions Schramm.</a:t>
            </a:r>
          </a:p>
          <a:p>
            <a:r>
              <a:rPr lang="en-US" altLang="en-US"/>
              <a:t>Allows Negligent hiring under Restatement 411</a:t>
            </a:r>
          </a:p>
          <a:p>
            <a:r>
              <a:rPr lang="en-US" altLang="en-US"/>
              <a:t>Still pending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0114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543800" cy="914400"/>
          </a:xfrm>
        </p:spPr>
        <p:txBody>
          <a:bodyPr>
            <a:noAutofit/>
          </a:bodyPr>
          <a:lstStyle/>
          <a:p>
            <a:r>
              <a:rPr lang="en-US" altLang="en-US" sz="3200" dirty="0" err="1"/>
              <a:t>Puga</a:t>
            </a:r>
            <a:r>
              <a:rPr lang="en-US" altLang="en-US" sz="3200" dirty="0"/>
              <a:t> v. About Thyme Transport, Inc., 2017 Westlaw 25557 (SD TX 2017). 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dirty="0"/>
              <a:t>Broker (Sunset) retained RCX.  RCX listed as carrier on Bill of Lading. RCX double brokered the load to About Thyme. RCX did not have broker authority.  RCX SJ Motion. 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altLang="en-US" dirty="0"/>
              <a:t>Can be vicariously liable as a co-employer without a lease.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altLang="en-US" dirty="0"/>
              <a:t>There may be 2 statutory employers. 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altLang="en-US" dirty="0"/>
              <a:t>Dismissed negligent hiring because no proof of proximate cause (that an accident was more likely to occur).  </a:t>
            </a:r>
          </a:p>
          <a:p>
            <a:pPr marL="457200" indent="-457200">
              <a:buFontTx/>
              <a:buAutoNum type="arabicParenBoth"/>
              <a:defRPr/>
            </a:pPr>
            <a:r>
              <a:rPr lang="en-US" altLang="en-US" dirty="0" err="1"/>
              <a:t>Punitives</a:t>
            </a:r>
            <a:r>
              <a:rPr lang="en-US" altLang="en-US" dirty="0"/>
              <a:t> dismissed.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4271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543800" cy="914400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Mann v. CH Robinson, 2017 Westlaw 3191516 (WD Va. 2017). 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/>
              <a:t>CHR motion for Summary Judgment.  </a:t>
            </a:r>
          </a:p>
          <a:p>
            <a:r>
              <a:rPr lang="en-US" altLang="en-US"/>
              <a:t>Problems with Carrier:</a:t>
            </a:r>
          </a:p>
          <a:p>
            <a:pPr lvl="1"/>
            <a:r>
              <a:rPr lang="en-US" altLang="en-US"/>
              <a:t>16 Negative comments in TMS (No Load)</a:t>
            </a:r>
          </a:p>
          <a:p>
            <a:pPr lvl="1"/>
            <a:r>
              <a:rPr lang="en-US" altLang="en-US"/>
              <a:t>Quick Pay</a:t>
            </a:r>
          </a:p>
          <a:p>
            <a:pPr lvl="1"/>
            <a:r>
              <a:rPr lang="en-US" altLang="en-US"/>
              <a:t>Unrated</a:t>
            </a:r>
          </a:p>
          <a:p>
            <a:pPr lvl="1"/>
            <a:r>
              <a:rPr lang="en-US" altLang="en-US"/>
              <a:t>CSA – court called alerts “high risk”- NOT ACCURATE</a:t>
            </a:r>
          </a:p>
          <a:p>
            <a:pPr lvl="1"/>
            <a:r>
              <a:rPr lang="en-US" altLang="en-US"/>
              <a:t>3 inspections and 3 OOS</a:t>
            </a:r>
          </a:p>
          <a:p>
            <a:pPr lvl="1"/>
            <a:r>
              <a:rPr lang="en-US" altLang="en-US"/>
              <a:t>MC had not updated MCS-150 and was technically OOS</a:t>
            </a:r>
          </a:p>
          <a:p>
            <a:endParaRPr lang="en-US" altLang="en-US"/>
          </a:p>
          <a:p>
            <a:r>
              <a:rPr lang="en-US" altLang="en-US"/>
              <a:t>Preemption Argument rejected. </a:t>
            </a:r>
          </a:p>
          <a:p>
            <a:r>
              <a:rPr lang="en-US" altLang="en-US"/>
              <a:t>Defense expert excluded</a:t>
            </a:r>
          </a:p>
        </p:txBody>
      </p:sp>
    </p:spTree>
    <p:extLst>
      <p:ext uri="{BB962C8B-B14F-4D97-AF65-F5344CB8AC3E}">
        <p14:creationId xmlns:p14="http://schemas.microsoft.com/office/powerpoint/2010/main" val="25264887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Turner v. Syfan Logistics, 2016 WL1559176 (WD VA 2017)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267200"/>
          </a:xfrm>
        </p:spPr>
        <p:txBody>
          <a:bodyPr/>
          <a:lstStyle/>
          <a:p>
            <a:r>
              <a:rPr lang="en-US" altLang="en-US" sz="2800"/>
              <a:t>Syfan hired DD</a:t>
            </a:r>
          </a:p>
          <a:p>
            <a:r>
              <a:rPr lang="en-US" altLang="en-US" sz="2800"/>
              <a:t>DD driver bad guy and causes fatal accident</a:t>
            </a:r>
          </a:p>
          <a:p>
            <a:r>
              <a:rPr lang="en-US" altLang="en-US" sz="2800"/>
              <a:t>Case on Motion to Dismiss</a:t>
            </a:r>
          </a:p>
          <a:p>
            <a:r>
              <a:rPr lang="en-US" altLang="en-US" sz="2800"/>
              <a:t>There is jurisdiction over the broker</a:t>
            </a:r>
          </a:p>
          <a:p>
            <a:r>
              <a:rPr lang="en-US" altLang="en-US" sz="2800"/>
              <a:t>Argued CSA Invalid after Fast Act</a:t>
            </a:r>
          </a:p>
          <a:p>
            <a:pPr lvl="1"/>
            <a:r>
              <a:rPr lang="en-US" altLang="en-US" sz="2800"/>
              <a:t>Court acknowledged that Fast Act casts doubt on reliability </a:t>
            </a:r>
          </a:p>
          <a:p>
            <a:pPr lvl="1"/>
            <a:r>
              <a:rPr lang="en-US" altLang="en-US" sz="2800"/>
              <a:t>But that goes to weight</a:t>
            </a:r>
          </a:p>
        </p:txBody>
      </p:sp>
    </p:spTree>
    <p:extLst>
      <p:ext uri="{BB962C8B-B14F-4D97-AF65-F5344CB8AC3E}">
        <p14:creationId xmlns:p14="http://schemas.microsoft.com/office/powerpoint/2010/main" val="253357148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543800" cy="1066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Amalu v. LSH Transport, 1:15-cv-01116-STA-egb (WD TN 2018)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Motion on exclusion of experts</a:t>
            </a:r>
          </a:p>
          <a:p>
            <a:r>
              <a:rPr lang="en-US" altLang="en-US"/>
              <a:t>CSA scores available when the accident happened</a:t>
            </a:r>
          </a:p>
          <a:p>
            <a:pPr lvl="1"/>
            <a:r>
              <a:rPr lang="en-US" altLang="en-US"/>
              <a:t>FMCSA “used” the scores</a:t>
            </a:r>
          </a:p>
          <a:p>
            <a:pPr lvl="1"/>
            <a:r>
              <a:rPr lang="en-US" altLang="en-US"/>
              <a:t>I find them “reliable” </a:t>
            </a:r>
          </a:p>
        </p:txBody>
      </p:sp>
    </p:spTree>
    <p:extLst>
      <p:ext uri="{BB962C8B-B14F-4D97-AF65-F5344CB8AC3E}">
        <p14:creationId xmlns:p14="http://schemas.microsoft.com/office/powerpoint/2010/main" val="878512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Le v. TQL, CA 116, 382 (OK Ct App 2018)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/>
              <a:t>TQL hired Arora to haul strawberries to Wal-Mart</a:t>
            </a:r>
          </a:p>
          <a:p>
            <a:r>
              <a:rPr lang="en-US" altLang="en-US"/>
              <a:t>Arora driver (Singh) in accident</a:t>
            </a:r>
          </a:p>
          <a:p>
            <a:r>
              <a:rPr lang="en-US" altLang="en-US"/>
              <a:t>Carmack cases do not apply to injury cases.</a:t>
            </a:r>
          </a:p>
          <a:p>
            <a:r>
              <a:rPr lang="en-US" altLang="en-US"/>
              <a:t>TQL not a motor carrier</a:t>
            </a:r>
          </a:p>
          <a:p>
            <a:pPr lvl="1"/>
            <a:r>
              <a:rPr lang="en-US" altLang="en-US"/>
              <a:t>Did not commit to transport as a carrier</a:t>
            </a:r>
          </a:p>
          <a:p>
            <a:r>
              <a:rPr lang="en-US" altLang="en-US"/>
              <a:t>TQL did not control</a:t>
            </a:r>
          </a:p>
          <a:p>
            <a:r>
              <a:rPr lang="en-US" altLang="en-US"/>
              <a:t>TQL did not fail to check out Arora</a:t>
            </a:r>
          </a:p>
          <a:p>
            <a:pPr lvl="1"/>
            <a:r>
              <a:rPr lang="en-US" altLang="en-US"/>
              <a:t>500 prior loads</a:t>
            </a:r>
          </a:p>
          <a:p>
            <a:pPr lvl="1"/>
            <a:r>
              <a:rPr lang="en-US" altLang="en-US"/>
              <a:t>Reject Schramm – unrated carrier </a:t>
            </a:r>
          </a:p>
          <a:p>
            <a:pPr lvl="1"/>
            <a:r>
              <a:rPr lang="en-US" altLang="en-US"/>
              <a:t>No duty to check driver (at least in this case)</a:t>
            </a:r>
          </a:p>
          <a:p>
            <a:r>
              <a:rPr lang="en-US" altLang="en-US"/>
              <a:t>No joint enterprise</a:t>
            </a:r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2252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1003300" y="0"/>
            <a:ext cx="8445500" cy="1219200"/>
          </a:xfrm>
        </p:spPr>
        <p:txBody>
          <a:bodyPr/>
          <a:lstStyle/>
          <a:p>
            <a:r>
              <a:rPr lang="en-US" altLang="en-US"/>
              <a:t>Federal Preemption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4 cases rejected preemption</a:t>
            </a:r>
          </a:p>
          <a:p>
            <a:pPr lvl="1"/>
            <a:r>
              <a:rPr lang="en-US" altLang="en-US"/>
              <a:t>Mann v. CHR, 2017 WL 3191516 (WD VA 2017)</a:t>
            </a:r>
          </a:p>
          <a:p>
            <a:pPr lvl="1"/>
            <a:r>
              <a:rPr lang="en-US" altLang="en-US"/>
              <a:t>Montez de Oca v. El Paso-Los Angeles Limo Express, 2015 WL 1250139 (CD Cal. 2015)</a:t>
            </a:r>
          </a:p>
          <a:p>
            <a:pPr lvl="1"/>
            <a:r>
              <a:rPr lang="en-US" altLang="en-US"/>
              <a:t>Owens v. Anthony, 2011 WL 6056409 (MD TN 2011)</a:t>
            </a:r>
          </a:p>
          <a:p>
            <a:pPr lvl="1"/>
            <a:r>
              <a:rPr lang="en-US" altLang="en-US"/>
              <a:t>Syfan (see above)</a:t>
            </a:r>
          </a:p>
          <a:p>
            <a:r>
              <a:rPr lang="en-US" altLang="en-US"/>
              <a:t>BUT THEN in 2018</a:t>
            </a:r>
          </a:p>
          <a:p>
            <a:r>
              <a:rPr lang="en-US" altLang="en-US"/>
              <a:t>Kraus v. Iris USA, 2018 WL 2063839 (ED Pa 2018)</a:t>
            </a:r>
          </a:p>
          <a:p>
            <a:r>
              <a:rPr lang="en-US" altLang="en-US"/>
              <a:t>Volkava v. CH Robinson, 2018 WL 741441 (ND IL 2018)</a:t>
            </a:r>
          </a:p>
        </p:txBody>
      </p:sp>
    </p:spTree>
    <p:extLst>
      <p:ext uri="{BB962C8B-B14F-4D97-AF65-F5344CB8AC3E}">
        <p14:creationId xmlns:p14="http://schemas.microsoft.com/office/powerpoint/2010/main" val="238780241"/>
      </p:ext>
    </p:extLst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Volkova v. CH Robinson, 2018 WL 741441 (ND IL 2018)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CHR brokered to Antioch</a:t>
            </a:r>
          </a:p>
          <a:p>
            <a:r>
              <a:rPr lang="en-US" altLang="en-US"/>
              <a:t>Antioch driver Nguyen in accident making U turn</a:t>
            </a:r>
          </a:p>
          <a:p>
            <a:r>
              <a:rPr lang="en-US" altLang="en-US"/>
              <a:t>Plaintiff making injury claim</a:t>
            </a:r>
          </a:p>
          <a:p>
            <a:r>
              <a:rPr lang="en-US" altLang="en-US"/>
              <a:t>Claim preempted.  </a:t>
            </a:r>
          </a:p>
          <a:p>
            <a:pPr lvl="1"/>
            <a:r>
              <a:rPr lang="en-US" altLang="en-US"/>
              <a:t>Price Routes and Services</a:t>
            </a:r>
          </a:p>
          <a:p>
            <a:pPr lvl="1"/>
            <a:r>
              <a:rPr lang="en-US" altLang="en-US"/>
              <a:t>Services is broad</a:t>
            </a:r>
          </a:p>
          <a:p>
            <a:r>
              <a:rPr lang="en-US" altLang="en-US"/>
              <a:t>Not without a remedy – can sue Carrier</a:t>
            </a:r>
          </a:p>
        </p:txBody>
      </p:sp>
    </p:spTree>
    <p:extLst>
      <p:ext uri="{BB962C8B-B14F-4D97-AF65-F5344CB8AC3E}">
        <p14:creationId xmlns:p14="http://schemas.microsoft.com/office/powerpoint/2010/main" val="395829602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Kraus v. Iris USA, Inc., 2018 WL 2063839 (ED PA 2018)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Shipment of Legos allegedly misloaded</a:t>
            </a:r>
          </a:p>
          <a:p>
            <a:r>
              <a:rPr lang="en-US" altLang="en-US"/>
              <a:t>Volunteer injured when load shifted</a:t>
            </a:r>
          </a:p>
          <a:p>
            <a:r>
              <a:rPr lang="en-US" altLang="en-US"/>
              <a:t>Iris – seller of Legos</a:t>
            </a:r>
          </a:p>
          <a:p>
            <a:r>
              <a:rPr lang="en-US" altLang="en-US"/>
              <a:t>CH Robinson broker</a:t>
            </a:r>
          </a:p>
          <a:p>
            <a:r>
              <a:rPr lang="en-US" altLang="en-US"/>
              <a:t>KV Load was carrier</a:t>
            </a:r>
          </a:p>
          <a:p>
            <a:r>
              <a:rPr lang="en-US" altLang="en-US"/>
              <a:t>Carmack governed damage to Legos</a:t>
            </a:r>
          </a:p>
          <a:p>
            <a:r>
              <a:rPr lang="en-US" altLang="en-US"/>
              <a:t>Injury claim preempted as to CHR</a:t>
            </a:r>
          </a:p>
          <a:p>
            <a:pPr lvl="1"/>
            <a:r>
              <a:rPr lang="en-US" altLang="en-US"/>
              <a:t>Selecting Carrier was a “core service” of CHR</a:t>
            </a:r>
          </a:p>
          <a:p>
            <a:pPr lvl="1"/>
            <a:r>
              <a:rPr lang="en-US" altLang="en-US"/>
              <a:t>Not as to shipper Iris</a:t>
            </a:r>
          </a:p>
          <a:p>
            <a:pPr lvl="1"/>
            <a:r>
              <a:rPr lang="en-US" altLang="en-US"/>
              <a:t>Maybe indemnity issues to shipper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73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March - $58.5M, NM</a:t>
            </a:r>
          </a:p>
          <a:p>
            <a:r>
              <a:rPr lang="en-US" dirty="0"/>
              <a:t>March - $15, CA</a:t>
            </a:r>
          </a:p>
          <a:p>
            <a:r>
              <a:rPr lang="en-US" dirty="0"/>
              <a:t>April - $ 15.7, CT</a:t>
            </a:r>
          </a:p>
          <a:p>
            <a:r>
              <a:rPr lang="en-US" dirty="0"/>
              <a:t>July - $19M, CA</a:t>
            </a:r>
          </a:p>
          <a:p>
            <a:r>
              <a:rPr lang="en-US" dirty="0"/>
              <a:t>December - $30M, CA</a:t>
            </a:r>
          </a:p>
          <a:p>
            <a:r>
              <a:rPr lang="en-US" dirty="0"/>
              <a:t>December - $178M, CA</a:t>
            </a:r>
          </a:p>
          <a:p>
            <a:r>
              <a:rPr lang="en-US" dirty="0"/>
              <a:t>December- $281, </a:t>
            </a:r>
            <a:r>
              <a:rPr lang="en-US" dirty="0" err="1"/>
              <a:t>Tex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184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Power Only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Liability Issues</a:t>
            </a:r>
          </a:p>
          <a:p>
            <a:pPr lvl="1"/>
            <a:r>
              <a:rPr lang="en-US" altLang="en-US"/>
              <a:t>Negligent Maintenance</a:t>
            </a:r>
          </a:p>
          <a:p>
            <a:pPr lvl="1"/>
            <a:r>
              <a:rPr lang="en-US" altLang="en-US"/>
              <a:t>Negligent Selection/Entrustment</a:t>
            </a:r>
          </a:p>
          <a:p>
            <a:r>
              <a:rPr lang="en-US" altLang="en-US"/>
              <a:t>Insurance Issues</a:t>
            </a:r>
          </a:p>
          <a:p>
            <a:pPr lvl="1"/>
            <a:r>
              <a:rPr lang="en-US" altLang="en-US"/>
              <a:t>Policy Language</a:t>
            </a:r>
          </a:p>
        </p:txBody>
      </p:sp>
    </p:spTree>
    <p:extLst>
      <p:ext uri="{BB962C8B-B14F-4D97-AF65-F5344CB8AC3E}">
        <p14:creationId xmlns:p14="http://schemas.microsoft.com/office/powerpoint/2010/main" val="12857395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51FB27F-C6BC-4379-922C-A5307EEEE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 on insurance v limit of liability</a:t>
            </a:r>
          </a:p>
          <a:p>
            <a:r>
              <a:rPr lang="en-US" dirty="0"/>
              <a:t>Brokers: Get what you give</a:t>
            </a:r>
          </a:p>
          <a:p>
            <a:r>
              <a:rPr lang="en-US" dirty="0"/>
              <a:t>High Value</a:t>
            </a:r>
          </a:p>
          <a:p>
            <a:r>
              <a:rPr lang="en-US" dirty="0"/>
              <a:t>Insurance gaps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3578717F-B8E0-424E-837E-1D563B82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Freight Claims</a:t>
            </a:r>
          </a:p>
        </p:txBody>
      </p:sp>
    </p:spTree>
    <p:extLst>
      <p:ext uri="{BB962C8B-B14F-4D97-AF65-F5344CB8AC3E}">
        <p14:creationId xmlns:p14="http://schemas.microsoft.com/office/powerpoint/2010/main" val="16008864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r>
              <a:rPr lang="en-US" altLang="en-US" dirty="0"/>
              <a:t>Rob Moseley</a:t>
            </a:r>
          </a:p>
          <a:p>
            <a:pPr marL="0" indent="0" algn="ctr">
              <a:buNone/>
            </a:pPr>
            <a:r>
              <a:rPr lang="en-US" dirty="0"/>
              <a:t>Moseley Marcinak Law Group, LLC</a:t>
            </a:r>
          </a:p>
          <a:p>
            <a:pPr marL="0" indent="0" algn="ctr">
              <a:buNone/>
            </a:pPr>
            <a:r>
              <a:rPr lang="en-US" dirty="0"/>
              <a:t>PO Box 26148</a:t>
            </a:r>
          </a:p>
          <a:p>
            <a:pPr marL="0" indent="0" algn="ctr">
              <a:buNone/>
            </a:pPr>
            <a:r>
              <a:rPr lang="en-US" dirty="0"/>
              <a:t>Greenville, SC 29616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Rob.moseley@momarlaw.com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864-380-5339 (cell)</a:t>
            </a:r>
          </a:p>
          <a:p>
            <a:pPr marL="0" indent="0" algn="ctr">
              <a:buNone/>
            </a:pPr>
            <a:r>
              <a:rPr lang="en-US" dirty="0"/>
              <a:t>864- 248-6026 (direct)</a:t>
            </a:r>
          </a:p>
          <a:p>
            <a:pPr algn="ctr" eaLnBrk="1" hangingPunct="1">
              <a:buFontTx/>
              <a:buNone/>
            </a:pPr>
            <a:endParaRPr lang="en-US" altLang="en-US" dirty="0"/>
          </a:p>
          <a:p>
            <a:pPr algn="ctr" eaLnBrk="1" hangingPunct="1">
              <a:buFontTx/>
              <a:buNone/>
            </a:pPr>
            <a:endParaRPr lang="en-US" altLang="en-US" sz="1600" dirty="0"/>
          </a:p>
        </p:txBody>
      </p:sp>
      <p:pic>
        <p:nvPicPr>
          <p:cNvPr id="58371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609600"/>
            <a:ext cx="313372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595964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June - $15M, FL</a:t>
            </a:r>
          </a:p>
          <a:p>
            <a:r>
              <a:rPr lang="en-US" dirty="0"/>
              <a:t>October - $42M, OH</a:t>
            </a:r>
          </a:p>
        </p:txBody>
      </p:sp>
    </p:spTree>
    <p:extLst>
      <p:ext uri="{BB962C8B-B14F-4D97-AF65-F5344CB8AC3E}">
        <p14:creationId xmlns:p14="http://schemas.microsoft.com/office/powerpoint/2010/main" val="209891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January - $35M LA</a:t>
            </a:r>
          </a:p>
          <a:p>
            <a:r>
              <a:rPr lang="en-US" dirty="0"/>
              <a:t>January - $165M, NM</a:t>
            </a:r>
          </a:p>
          <a:p>
            <a:r>
              <a:rPr lang="en-US" dirty="0"/>
              <a:t>March - $19M, AZ</a:t>
            </a:r>
          </a:p>
          <a:p>
            <a:r>
              <a:rPr lang="en-US" dirty="0"/>
              <a:t>March - $19M, AL</a:t>
            </a:r>
          </a:p>
          <a:p>
            <a:r>
              <a:rPr lang="en-US" dirty="0"/>
              <a:t>March -$16.5 M Sandersville, GA</a:t>
            </a:r>
          </a:p>
          <a:p>
            <a:r>
              <a:rPr lang="en-US" dirty="0"/>
              <a:t>June - $17M CA</a:t>
            </a:r>
          </a:p>
          <a:p>
            <a:r>
              <a:rPr lang="en-US" dirty="0"/>
              <a:t>July - $22M MI</a:t>
            </a:r>
          </a:p>
          <a:p>
            <a:r>
              <a:rPr lang="en-US" dirty="0"/>
              <a:t>October - $32 M IN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70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May- $10M Ohio</a:t>
            </a:r>
          </a:p>
          <a:p>
            <a:r>
              <a:rPr lang="en-US" dirty="0"/>
              <a:t>September - $35 M Dallas, TX</a:t>
            </a:r>
          </a:p>
          <a:p>
            <a:r>
              <a:rPr lang="en-US" dirty="0"/>
              <a:t>November - $37.5 MO</a:t>
            </a:r>
          </a:p>
          <a:p>
            <a:r>
              <a:rPr lang="en-US" dirty="0"/>
              <a:t>Settlement of Nurse Cases - $85M GA</a:t>
            </a:r>
          </a:p>
          <a:p>
            <a:r>
              <a:rPr lang="en-US" dirty="0"/>
              <a:t>Broker Case $11.3M San Antonio</a:t>
            </a:r>
          </a:p>
        </p:txBody>
      </p:sp>
    </p:spTree>
    <p:extLst>
      <p:ext uri="{BB962C8B-B14F-4D97-AF65-F5344CB8AC3E}">
        <p14:creationId xmlns:p14="http://schemas.microsoft.com/office/powerpoint/2010/main" val="3989596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B999A12D4F444866E40B5CDD0FFB8" ma:contentTypeVersion="5" ma:contentTypeDescription="Create a new document." ma:contentTypeScope="" ma:versionID="353c8f28163f715a1f620f1a0ec8b2fd">
  <xsd:schema xmlns:xsd="http://www.w3.org/2001/XMLSchema" xmlns:xs="http://www.w3.org/2001/XMLSchema" xmlns:p="http://schemas.microsoft.com/office/2006/metadata/properties" xmlns:ns3="2cadc527-37c1-42d6-84d8-dd8dac9fc4e3" xmlns:ns4="da2d08ce-0aa0-47a8-8b88-1a8615a2ee1d" targetNamespace="http://schemas.microsoft.com/office/2006/metadata/properties" ma:root="true" ma:fieldsID="4f9f4a7fc3a73c6fb97adc2698a4c2ff" ns3:_="" ns4:_="">
    <xsd:import namespace="2cadc527-37c1-42d6-84d8-dd8dac9fc4e3"/>
    <xsd:import namespace="da2d08ce-0aa0-47a8-8b88-1a8615a2ee1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dc527-37c1-42d6-84d8-dd8dac9fc4e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d08ce-0aa0-47a8-8b88-1a8615a2ee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F923C5-DD5B-4414-8A57-53EE1D2B5D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dc527-37c1-42d6-84d8-dd8dac9fc4e3"/>
    <ds:schemaRef ds:uri="da2d08ce-0aa0-47a8-8b88-1a8615a2ee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FED226-D9DA-44B1-B0FD-16F846BAE3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436511-1A44-4EE2-B682-C05C44B481E4}">
  <ds:schemaRefs>
    <ds:schemaRef ds:uri="http://schemas.microsoft.com/office/2006/documentManagement/types"/>
    <ds:schemaRef ds:uri="http://purl.org/dc/elements/1.1/"/>
    <ds:schemaRef ds:uri="2cadc527-37c1-42d6-84d8-dd8dac9fc4e3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da2d08ce-0aa0-47a8-8b88-1a8615a2ee1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</TotalTime>
  <Words>2105</Words>
  <Application>Microsoft Macintosh PowerPoint</Application>
  <PresentationFormat>On-screen Show (4:3)</PresentationFormat>
  <Paragraphs>420</Paragraphs>
  <Slides>62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Why did my insurance rates skyrocket</vt:lpstr>
      <vt:lpstr>How did all of this happen?</vt:lpstr>
      <vt:lpstr>2011</vt:lpstr>
      <vt:lpstr>2012</vt:lpstr>
      <vt:lpstr>2013</vt:lpstr>
      <vt:lpstr>2014</vt:lpstr>
      <vt:lpstr>2015</vt:lpstr>
      <vt:lpstr>2016</vt:lpstr>
      <vt:lpstr>2017 </vt:lpstr>
      <vt:lpstr>2018 </vt:lpstr>
      <vt:lpstr>2019</vt:lpstr>
      <vt:lpstr>Common Themes of Huge Truck Verdicts</vt:lpstr>
      <vt:lpstr>Common Themes of Huge Truck Verdicts</vt:lpstr>
      <vt:lpstr>Common Themes of Huge Truck Verdicts</vt:lpstr>
      <vt:lpstr>Common Themes of Huge Truck Verdicts</vt:lpstr>
      <vt:lpstr>Common Themes of Huge Truck Verdicts</vt:lpstr>
      <vt:lpstr>Common Themes of Huge Truck Verdicts</vt:lpstr>
      <vt:lpstr>Common Themes of Huge Truck Verdicts</vt:lpstr>
      <vt:lpstr>Common Themes of Huge Truck Verdicts</vt:lpstr>
      <vt:lpstr>Specific Safety Issues</vt:lpstr>
      <vt:lpstr>Violations/Events</vt:lpstr>
      <vt:lpstr>Take Aways</vt:lpstr>
      <vt:lpstr>What can you do?</vt:lpstr>
      <vt:lpstr>What is Next?</vt:lpstr>
      <vt:lpstr>Broker/Shipper Liability</vt:lpstr>
      <vt:lpstr>Why are we in a tight spot?</vt:lpstr>
      <vt:lpstr>Brokers</vt:lpstr>
      <vt:lpstr>Generally unregulated</vt:lpstr>
      <vt:lpstr>Contract Issues</vt:lpstr>
      <vt:lpstr>Broker Insurance Products</vt:lpstr>
      <vt:lpstr>Current Environment</vt:lpstr>
      <vt:lpstr>Current Environment</vt:lpstr>
      <vt:lpstr>Current Environment</vt:lpstr>
      <vt:lpstr>Broker Liability</vt:lpstr>
      <vt:lpstr>1. Control</vt:lpstr>
      <vt:lpstr>2. Dangerous Activity</vt:lpstr>
      <vt:lpstr>3. Negligent Selection</vt:lpstr>
      <vt:lpstr>3. Negligent Selection</vt:lpstr>
      <vt:lpstr>4. De Facto Carrier</vt:lpstr>
      <vt:lpstr>Follow the Money </vt:lpstr>
      <vt:lpstr>5. Attack on the Broker Model in General </vt:lpstr>
      <vt:lpstr>Broker Liability History</vt:lpstr>
      <vt:lpstr>Broker Liability – Phase II</vt:lpstr>
      <vt:lpstr>Broker Liability Phase II</vt:lpstr>
      <vt:lpstr>Broker Liability Phase II</vt:lpstr>
      <vt:lpstr>Broker Liability Phase II</vt:lpstr>
      <vt:lpstr>Broker Liability – Phase II</vt:lpstr>
      <vt:lpstr>PHASE III Cases</vt:lpstr>
      <vt:lpstr>Bowman v. Benouttas 2016 Tenn. App. LEXIS 668 (Tenn. Ct. App. Sept. 9, 2016) </vt:lpstr>
      <vt:lpstr>Ramos-Becerra v. Hatfield (JB Hunt), 2016 Westlaw 5719801 (MD PA 2016). </vt:lpstr>
      <vt:lpstr>Puga v. About Thyme Transport, Inc., 2017 Westlaw 25557 (SD TX 2017). </vt:lpstr>
      <vt:lpstr>Mann v. CH Robinson, 2017 Westlaw 3191516 (WD Va. 2017). </vt:lpstr>
      <vt:lpstr>Turner v. Syfan Logistics, 2016 WL1559176 (WD VA 2017)</vt:lpstr>
      <vt:lpstr>Amalu v. LSH Transport, 1:15-cv-01116-STA-egb (WD TN 2018)</vt:lpstr>
      <vt:lpstr>Le v. TQL, CA 116, 382 (OK Ct App 2018)</vt:lpstr>
      <vt:lpstr>Federal Preemption</vt:lpstr>
      <vt:lpstr>Volkova v. CH Robinson, 2018 WL 741441 (ND IL 2018)</vt:lpstr>
      <vt:lpstr>Kraus v. Iris USA, Inc., 2018 WL 2063839 (ED PA 2018)</vt:lpstr>
      <vt:lpstr>Power Only</vt:lpstr>
      <vt:lpstr>Freight Claims</vt:lpstr>
      <vt:lpstr>PowerPoint Presentation</vt:lpstr>
    </vt:vector>
  </TitlesOfParts>
  <Company>Smith Moore Leatherwood LLP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Checkout</dc:creator>
  <cp:lastModifiedBy>Microsoft Office User</cp:lastModifiedBy>
  <cp:revision>24</cp:revision>
  <dcterms:created xsi:type="dcterms:W3CDTF">2019-04-03T11:24:04Z</dcterms:created>
  <dcterms:modified xsi:type="dcterms:W3CDTF">2019-07-31T19:53:32Z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0x010100BB9B999A12D4F444866E40B5CDD0FFB8</vt:lpwstr>
  </property>
</Properties>
</file>